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0" r:id="rId2"/>
    <p:sldId id="289" r:id="rId3"/>
    <p:sldId id="269" r:id="rId4"/>
    <p:sldId id="268" r:id="rId5"/>
    <p:sldId id="265" r:id="rId6"/>
    <p:sldId id="264" r:id="rId7"/>
    <p:sldId id="279" r:id="rId8"/>
    <p:sldId id="274" r:id="rId9"/>
    <p:sldId id="273" r:id="rId10"/>
    <p:sldId id="278" r:id="rId11"/>
    <p:sldId id="263" r:id="rId12"/>
    <p:sldId id="280" r:id="rId13"/>
    <p:sldId id="281" r:id="rId14"/>
    <p:sldId id="282" r:id="rId15"/>
    <p:sldId id="260" r:id="rId16"/>
    <p:sldId id="262" r:id="rId17"/>
    <p:sldId id="261" r:id="rId18"/>
    <p:sldId id="283" r:id="rId19"/>
    <p:sldId id="275" r:id="rId20"/>
    <p:sldId id="277" r:id="rId21"/>
    <p:sldId id="259" r:id="rId22"/>
    <p:sldId id="276" r:id="rId23"/>
    <p:sldId id="287"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6D3"/>
    <a:srgbClr val="B80485"/>
    <a:srgbClr val="CC00CC"/>
    <a:srgbClr val="71EAF7"/>
    <a:srgbClr val="8B03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924"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8ED0EE-3A01-4FC7-AD3F-4855BF3BFC68}" type="datetimeFigureOut">
              <a:rPr lang="ru-RU" smtClean="0"/>
              <a:pPr/>
              <a:t>24.01.2022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20B546-1703-4B0D-8FFB-B737720521CE}" type="slidenum">
              <a:rPr lang="ru-RU" smtClean="0"/>
              <a:pPr/>
              <a:t>‹#›</a:t>
            </a:fld>
            <a:endParaRPr lang="ru-RU"/>
          </a:p>
        </p:txBody>
      </p:sp>
    </p:spTree>
    <p:extLst>
      <p:ext uri="{BB962C8B-B14F-4D97-AF65-F5344CB8AC3E}">
        <p14:creationId xmlns:p14="http://schemas.microsoft.com/office/powerpoint/2010/main" val="1309355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420B546-1703-4B0D-8FFB-B737720521CE}"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5CC3F35-6E8C-4130-B645-CEC0B79F2BEE}" type="datetimeFigureOut">
              <a:rPr lang="ru-RU" smtClean="0"/>
              <a:pPr/>
              <a:t>24.01.2022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26392E-6665-4835-A01A-A6D2DBA3384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5CC3F35-6E8C-4130-B645-CEC0B79F2BEE}" type="datetimeFigureOut">
              <a:rPr lang="ru-RU" smtClean="0"/>
              <a:pPr/>
              <a:t>24.01.2022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26392E-6665-4835-A01A-A6D2DBA3384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5CC3F35-6E8C-4130-B645-CEC0B79F2BEE}" type="datetimeFigureOut">
              <a:rPr lang="ru-RU" smtClean="0"/>
              <a:pPr/>
              <a:t>24.01.2022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26392E-6665-4835-A01A-A6D2DBA3384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5CC3F35-6E8C-4130-B645-CEC0B79F2BEE}" type="datetimeFigureOut">
              <a:rPr lang="ru-RU" smtClean="0"/>
              <a:pPr/>
              <a:t>24.01.2022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26392E-6665-4835-A01A-A6D2DBA3384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5CC3F35-6E8C-4130-B645-CEC0B79F2BEE}" type="datetimeFigureOut">
              <a:rPr lang="ru-RU" smtClean="0"/>
              <a:pPr/>
              <a:t>24.01.2022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26392E-6665-4835-A01A-A6D2DBA3384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5CC3F35-6E8C-4130-B645-CEC0B79F2BEE}" type="datetimeFigureOut">
              <a:rPr lang="ru-RU" smtClean="0"/>
              <a:pPr/>
              <a:t>24.01.2022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A26392E-6665-4835-A01A-A6D2DBA3384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5CC3F35-6E8C-4130-B645-CEC0B79F2BEE}" type="datetimeFigureOut">
              <a:rPr lang="ru-RU" smtClean="0"/>
              <a:pPr/>
              <a:t>24.01.2022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A26392E-6665-4835-A01A-A6D2DBA3384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5CC3F35-6E8C-4130-B645-CEC0B79F2BEE}" type="datetimeFigureOut">
              <a:rPr lang="ru-RU" smtClean="0"/>
              <a:pPr/>
              <a:t>24.01.2022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A26392E-6665-4835-A01A-A6D2DBA3384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5CC3F35-6E8C-4130-B645-CEC0B79F2BEE}" type="datetimeFigureOut">
              <a:rPr lang="ru-RU" smtClean="0"/>
              <a:pPr/>
              <a:t>24.01.2022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A26392E-6665-4835-A01A-A6D2DBA3384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5CC3F35-6E8C-4130-B645-CEC0B79F2BEE}" type="datetimeFigureOut">
              <a:rPr lang="ru-RU" smtClean="0"/>
              <a:pPr/>
              <a:t>24.01.2022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A26392E-6665-4835-A01A-A6D2DBA3384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5CC3F35-6E8C-4130-B645-CEC0B79F2BEE}" type="datetimeFigureOut">
              <a:rPr lang="ru-RU" smtClean="0"/>
              <a:pPr/>
              <a:t>24.01.2022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A26392E-6665-4835-A01A-A6D2DBA3384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C3F35-6E8C-4130-B645-CEC0B79F2BEE}" type="datetimeFigureOut">
              <a:rPr lang="ru-RU" smtClean="0"/>
              <a:pPr/>
              <a:t>24.01.2022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26392E-6665-4835-A01A-A6D2DBA3384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yslide.ru/documents_2/f3c0b0bec40a30bcbfcce464fc2d848b/img0.jpg"/>
          <p:cNvPicPr>
            <a:picLocks noChangeAspect="1" noChangeArrowheads="1"/>
          </p:cNvPicPr>
          <p:nvPr/>
        </p:nvPicPr>
        <p:blipFill>
          <a:blip r:embed="rId2" cstate="print"/>
          <a:srcRect/>
          <a:stretch>
            <a:fillRect/>
          </a:stretch>
        </p:blipFill>
        <p:spPr bwMode="auto">
          <a:xfrm>
            <a:off x="0" y="-44625"/>
            <a:ext cx="9203500" cy="6902625"/>
          </a:xfrm>
          <a:prstGeom prst="rect">
            <a:avLst/>
          </a:prstGeom>
          <a:solidFill>
            <a:srgbClr val="CC00CC"/>
          </a:solidFill>
        </p:spPr>
      </p:pic>
      <p:sp>
        <p:nvSpPr>
          <p:cNvPr id="3" name="Прямоугольник 2"/>
          <p:cNvSpPr/>
          <p:nvPr/>
        </p:nvSpPr>
        <p:spPr>
          <a:xfrm>
            <a:off x="755576" y="4171432"/>
            <a:ext cx="7776864" cy="2686567"/>
          </a:xfrm>
          <a:prstGeom prst="rect">
            <a:avLst/>
          </a:prstGeom>
          <a:solidFill>
            <a:srgbClr val="B80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endParaRPr lang="ru-RU" dirty="0"/>
          </a:p>
          <a:p>
            <a:pPr algn="ctr"/>
            <a:endParaRPr lang="ru-RU" dirty="0" smtClean="0"/>
          </a:p>
          <a:p>
            <a:pPr algn="ctr"/>
            <a:endParaRPr lang="ru-RU" dirty="0"/>
          </a:p>
          <a:p>
            <a:pPr algn="ctr"/>
            <a:endParaRPr lang="ru-RU" dirty="0" smtClean="0"/>
          </a:p>
          <a:p>
            <a:pPr algn="ctr"/>
            <a:endParaRPr lang="ru-RU" dirty="0"/>
          </a:p>
          <a:p>
            <a:pPr algn="ctr"/>
            <a:endParaRPr lang="ru-RU" dirty="0" smtClean="0"/>
          </a:p>
          <a:p>
            <a:pPr algn="r"/>
            <a:r>
              <a:rPr lang="ru-RU" sz="2400" b="1" dirty="0" smtClean="0">
                <a:latin typeface="Monotype Corsiva" pitchFamily="66" charset="0"/>
              </a:rPr>
              <a:t> </a:t>
            </a:r>
            <a:endParaRPr lang="ru-RU" sz="2400" b="1" dirty="0">
              <a:latin typeface="Monotype Corsiva" pitchFamily="66" charset="0"/>
            </a:endParaRPr>
          </a:p>
        </p:txBody>
      </p:sp>
      <p:sp>
        <p:nvSpPr>
          <p:cNvPr id="4" name="TextBox 3"/>
          <p:cNvSpPr txBox="1"/>
          <p:nvPr/>
        </p:nvSpPr>
        <p:spPr>
          <a:xfrm>
            <a:off x="1331640" y="260648"/>
            <a:ext cx="6696744" cy="1569660"/>
          </a:xfrm>
          <a:prstGeom prst="rect">
            <a:avLst/>
          </a:prstGeom>
          <a:noFill/>
        </p:spPr>
        <p:txBody>
          <a:bodyPr wrap="square" rtlCol="0">
            <a:spAutoFit/>
          </a:bodyPr>
          <a:lstStyle/>
          <a:p>
            <a:pPr algn="ctr"/>
            <a:r>
              <a:rPr lang="ru-RU" sz="2000" b="1" kern="0" dirty="0">
                <a:solidFill>
                  <a:srgbClr val="FFFF00"/>
                </a:solidFill>
                <a:latin typeface="Times New Roman" pitchFamily="18" charset="0"/>
                <a:ea typeface="+mj-ea"/>
                <a:cs typeface="+mj-cs"/>
              </a:rPr>
              <a:t>МБУ «Централизованная библиотечная система</a:t>
            </a:r>
            <a:br>
              <a:rPr lang="ru-RU" sz="2000" b="1" kern="0" dirty="0">
                <a:solidFill>
                  <a:srgbClr val="FFFF00"/>
                </a:solidFill>
                <a:latin typeface="Times New Roman" pitchFamily="18" charset="0"/>
                <a:ea typeface="+mj-ea"/>
                <a:cs typeface="+mj-cs"/>
              </a:rPr>
            </a:br>
            <a:r>
              <a:rPr lang="ru-RU" sz="2000" b="1" kern="0" dirty="0" err="1">
                <a:solidFill>
                  <a:srgbClr val="FFFF00"/>
                </a:solidFill>
                <a:latin typeface="Times New Roman" pitchFamily="18" charset="0"/>
                <a:ea typeface="+mj-ea"/>
                <a:cs typeface="+mj-cs"/>
              </a:rPr>
              <a:t>Верхнеуслонского</a:t>
            </a:r>
            <a:r>
              <a:rPr lang="ru-RU" sz="2000" b="1" kern="0" dirty="0">
                <a:solidFill>
                  <a:srgbClr val="FFFF00"/>
                </a:solidFill>
                <a:latin typeface="Times New Roman" pitchFamily="18" charset="0"/>
                <a:ea typeface="+mj-ea"/>
                <a:cs typeface="+mj-cs"/>
              </a:rPr>
              <a:t> муниципального района»</a:t>
            </a:r>
            <a:br>
              <a:rPr lang="ru-RU" sz="2000" b="1" kern="0" dirty="0">
                <a:solidFill>
                  <a:srgbClr val="FFFF00"/>
                </a:solidFill>
                <a:latin typeface="Times New Roman" pitchFamily="18" charset="0"/>
                <a:ea typeface="+mj-ea"/>
                <a:cs typeface="+mj-cs"/>
              </a:rPr>
            </a:br>
            <a:r>
              <a:rPr lang="ru-RU" sz="2000" b="1" kern="0" dirty="0">
                <a:solidFill>
                  <a:srgbClr val="FFFF00"/>
                </a:solidFill>
                <a:latin typeface="Times New Roman" pitchFamily="18" charset="0"/>
                <a:ea typeface="+mj-ea"/>
                <a:cs typeface="+mj-cs"/>
              </a:rPr>
              <a:t> </a:t>
            </a:r>
            <a:r>
              <a:rPr lang="ru-RU" sz="2000" b="1" kern="0" dirty="0" err="1">
                <a:solidFill>
                  <a:srgbClr val="FFFF00"/>
                </a:solidFill>
                <a:latin typeface="Times New Roman" pitchFamily="18" charset="0"/>
                <a:ea typeface="+mj-ea"/>
                <a:cs typeface="+mj-cs"/>
              </a:rPr>
              <a:t>Канашская</a:t>
            </a:r>
            <a:r>
              <a:rPr lang="ru-RU" sz="2000" b="1" kern="0" dirty="0">
                <a:solidFill>
                  <a:srgbClr val="FFFF00"/>
                </a:solidFill>
                <a:latin typeface="Times New Roman" pitchFamily="18" charset="0"/>
                <a:ea typeface="+mj-ea"/>
                <a:cs typeface="+mj-cs"/>
              </a:rPr>
              <a:t> сельская библиотека</a:t>
            </a:r>
            <a:r>
              <a:rPr lang="ru-RU" sz="2000" b="1" kern="0" dirty="0">
                <a:solidFill>
                  <a:srgbClr val="E5FFFF"/>
                </a:solidFill>
                <a:effectLst>
                  <a:outerShdw blurRad="38100" dist="38100" dir="2700000" algn="tl">
                    <a:srgbClr val="000000"/>
                  </a:outerShdw>
                </a:effectLst>
                <a:latin typeface="Times New Roman" pitchFamily="18" charset="0"/>
                <a:ea typeface="+mj-ea"/>
                <a:cs typeface="+mj-cs"/>
              </a:rPr>
              <a:t/>
            </a:r>
            <a:br>
              <a:rPr lang="ru-RU" sz="2000" b="1" kern="0" dirty="0">
                <a:solidFill>
                  <a:srgbClr val="E5FFFF"/>
                </a:solidFill>
                <a:effectLst>
                  <a:outerShdw blurRad="38100" dist="38100" dir="2700000" algn="tl">
                    <a:srgbClr val="000000"/>
                  </a:outerShdw>
                </a:effectLst>
                <a:latin typeface="Times New Roman" pitchFamily="18" charset="0"/>
                <a:ea typeface="+mj-ea"/>
                <a:cs typeface="+mj-cs"/>
              </a:rPr>
            </a:br>
            <a:endParaRPr lang="ru-RU" sz="3600" dirty="0">
              <a:latin typeface="Monotype Corsiva" pitchFamily="66" charset="0"/>
            </a:endParaRPr>
          </a:p>
        </p:txBody>
      </p:sp>
      <p:sp>
        <p:nvSpPr>
          <p:cNvPr id="5" name="TextBox 4"/>
          <p:cNvSpPr txBox="1"/>
          <p:nvPr/>
        </p:nvSpPr>
        <p:spPr>
          <a:xfrm>
            <a:off x="4367071" y="1196752"/>
            <a:ext cx="325730" cy="769441"/>
          </a:xfrm>
          <a:prstGeom prst="rect">
            <a:avLst/>
          </a:prstGeom>
          <a:noFill/>
        </p:spPr>
        <p:txBody>
          <a:bodyPr wrap="none" rtlCol="0">
            <a:spAutoFit/>
          </a:bodyPr>
          <a:lstStyle/>
          <a:p>
            <a:pPr algn="ctr"/>
            <a:r>
              <a:rPr lang="ru-RU" sz="4400" dirty="0" smtClean="0">
                <a:solidFill>
                  <a:srgbClr val="FFFF00"/>
                </a:solidFill>
                <a:latin typeface="Times New Roman" pitchFamily="18" charset="0"/>
                <a:cs typeface="Times New Roman" pitchFamily="18" charset="0"/>
              </a:rPr>
              <a:t> </a:t>
            </a:r>
            <a:endParaRPr lang="ru-RU" sz="4800" dirty="0">
              <a:solidFill>
                <a:srgbClr val="FFFF00"/>
              </a:solidFill>
              <a:latin typeface="Times New Roman" pitchFamily="18" charset="0"/>
              <a:cs typeface="Times New Roman" pitchFamily="18" charset="0"/>
            </a:endParaRPr>
          </a:p>
        </p:txBody>
      </p:sp>
      <p:sp>
        <p:nvSpPr>
          <p:cNvPr id="6" name="Прямоугольник 5"/>
          <p:cNvSpPr/>
          <p:nvPr/>
        </p:nvSpPr>
        <p:spPr>
          <a:xfrm rot="21311615">
            <a:off x="680403" y="2894161"/>
            <a:ext cx="8094715" cy="2554545"/>
          </a:xfrm>
          <a:prstGeom prst="rect">
            <a:avLst/>
          </a:prstGeom>
          <a:noFill/>
          <a:ln>
            <a:noFill/>
          </a:ln>
        </p:spPr>
        <p:txBody>
          <a:bodyPr wrap="none" lIns="91440" tIns="45720" rIns="91440" bIns="45720">
            <a:spAutoFit/>
          </a:bodyPr>
          <a:lstStyle/>
          <a:p>
            <a:pPr algn="ctr"/>
            <a:endParaRPr lang="ru-RU" sz="8000" b="1" dirty="0" smtClean="0">
              <a:ln w="12700">
                <a:solidFill>
                  <a:schemeClr val="tx2">
                    <a:satMod val="155000"/>
                  </a:schemeClr>
                </a:solidFill>
                <a:prstDash val="solid"/>
              </a:ln>
              <a:solidFill>
                <a:srgbClr val="FC96D3"/>
              </a:solidFill>
              <a:effectLst>
                <a:outerShdw blurRad="41275" dist="20320" dir="1800000" algn="tl" rotWithShape="0">
                  <a:srgbClr val="000000">
                    <a:alpha val="40000"/>
                  </a:srgbClr>
                </a:outerShdw>
              </a:effectLst>
              <a:latin typeface="Monotype Corsiva" pitchFamily="66" charset="0"/>
            </a:endParaRPr>
          </a:p>
          <a:p>
            <a:pPr algn="ctr"/>
            <a:r>
              <a:rPr lang="ru-RU" sz="80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Times New Roman" pitchFamily="18" charset="0"/>
                <a:cs typeface="Times New Roman" pitchFamily="18" charset="0"/>
              </a:rPr>
              <a:t>«</a:t>
            </a:r>
            <a:r>
              <a:rPr lang="ru-RU" sz="80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Times New Roman" pitchFamily="18" charset="0"/>
                <a:cs typeface="Times New Roman" pitchFamily="18" charset="0"/>
              </a:rPr>
              <a:t>Татьянин </a:t>
            </a:r>
            <a:r>
              <a:rPr lang="ru-RU" sz="80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Times New Roman" pitchFamily="18" charset="0"/>
                <a:cs typeface="Times New Roman" pitchFamily="18" charset="0"/>
              </a:rPr>
              <a:t>день»</a:t>
            </a:r>
            <a:endParaRPr lang="ru-RU" sz="8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8" name="TextBox 7"/>
          <p:cNvSpPr txBox="1"/>
          <p:nvPr/>
        </p:nvSpPr>
        <p:spPr>
          <a:xfrm>
            <a:off x="3419872" y="6165304"/>
            <a:ext cx="2232248" cy="584775"/>
          </a:xfrm>
          <a:prstGeom prst="rect">
            <a:avLst/>
          </a:prstGeom>
          <a:noFill/>
        </p:spPr>
        <p:txBody>
          <a:bodyPr wrap="square" rtlCol="0">
            <a:spAutoFit/>
          </a:bodyPr>
          <a:lstStyle/>
          <a:p>
            <a:pPr algn="ctr"/>
            <a:endParaRPr lang="ru-RU" sz="1600" b="1" dirty="0" smtClean="0">
              <a:solidFill>
                <a:schemeClr val="bg1"/>
              </a:solidFill>
              <a:latin typeface="Times New Roman" pitchFamily="18" charset="0"/>
              <a:cs typeface="Times New Roman" pitchFamily="18" charset="0"/>
            </a:endParaRPr>
          </a:p>
          <a:p>
            <a:pPr algn="ctr"/>
            <a:r>
              <a:rPr lang="ru-RU" sz="1600" b="1" dirty="0" smtClean="0">
                <a:solidFill>
                  <a:srgbClr val="FFFF00"/>
                </a:solidFill>
                <a:latin typeface="Times New Roman" pitchFamily="18" charset="0"/>
                <a:cs typeface="Times New Roman" pitchFamily="18" charset="0"/>
              </a:rPr>
              <a:t>Канаш 2</a:t>
            </a:r>
            <a:r>
              <a:rPr lang="ru-RU" sz="1600" b="1" dirty="0" smtClean="0">
                <a:solidFill>
                  <a:srgbClr val="FFFF00"/>
                </a:solidFill>
                <a:latin typeface="Times New Roman" pitchFamily="18" charset="0"/>
                <a:cs typeface="Times New Roman" pitchFamily="18" charset="0"/>
              </a:rPr>
              <a:t>022  </a:t>
            </a:r>
            <a:r>
              <a:rPr lang="ru-RU" sz="1600" b="1" dirty="0" smtClean="0">
                <a:solidFill>
                  <a:srgbClr val="FFFF00"/>
                </a:solidFill>
                <a:latin typeface="Times New Roman" pitchFamily="18" charset="0"/>
                <a:cs typeface="Times New Roman" pitchFamily="18" charset="0"/>
              </a:rPr>
              <a:t>год</a:t>
            </a:r>
            <a:endParaRPr lang="ru-RU" sz="1600" b="1" dirty="0">
              <a:solidFill>
                <a:srgbClr val="FFFF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yslide.ru/documents_2/f3c0b0bec40a30bcbfcce464fc2d848b/img0.jpg"/>
          <p:cNvPicPr>
            <a:picLocks noChangeAspect="1" noChangeArrowheads="1"/>
          </p:cNvPicPr>
          <p:nvPr/>
        </p:nvPicPr>
        <p:blipFill>
          <a:blip r:embed="rId2" cstate="print"/>
          <a:srcRect/>
          <a:stretch>
            <a:fillRect/>
          </a:stretch>
        </p:blipFill>
        <p:spPr bwMode="auto">
          <a:xfrm>
            <a:off x="-59500" y="-1"/>
            <a:ext cx="9203500" cy="6902625"/>
          </a:xfrm>
          <a:prstGeom prst="rect">
            <a:avLst/>
          </a:prstGeom>
          <a:solidFill>
            <a:srgbClr val="CC00CC"/>
          </a:solidFill>
        </p:spPr>
      </p:pic>
      <p:sp>
        <p:nvSpPr>
          <p:cNvPr id="3" name="Прямоугольник 2"/>
          <p:cNvSpPr/>
          <p:nvPr/>
        </p:nvSpPr>
        <p:spPr>
          <a:xfrm>
            <a:off x="683568" y="2564904"/>
            <a:ext cx="7776864" cy="4293096"/>
          </a:xfrm>
          <a:prstGeom prst="rect">
            <a:avLst/>
          </a:prstGeom>
          <a:solidFill>
            <a:srgbClr val="B80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i="1" dirty="0">
                <a:solidFill>
                  <a:srgbClr val="FFFF00"/>
                </a:solidFill>
                <a:latin typeface="Times New Roman" pitchFamily="18" charset="0"/>
                <a:cs typeface="Times New Roman" pitchFamily="18" charset="0"/>
              </a:rPr>
              <a:t>Храм святой мученицы </a:t>
            </a:r>
            <a:r>
              <a:rPr lang="ru-RU" sz="3200" i="1" dirty="0" err="1">
                <a:solidFill>
                  <a:srgbClr val="FFFF00"/>
                </a:solidFill>
                <a:latin typeface="Times New Roman" pitchFamily="18" charset="0"/>
                <a:cs typeface="Times New Roman" pitchFamily="18" charset="0"/>
              </a:rPr>
              <a:t>Татианы</a:t>
            </a:r>
            <a:r>
              <a:rPr lang="ru-RU" sz="3200" i="1" dirty="0">
                <a:solidFill>
                  <a:srgbClr val="FFFF00"/>
                </a:solidFill>
                <a:latin typeface="Times New Roman" pitchFamily="18" charset="0"/>
                <a:cs typeface="Times New Roman" pitchFamily="18" charset="0"/>
              </a:rPr>
              <a:t> — православный храм, имеющий статус Патриаршего подворья; домовый храм Московского государственного университета им. М. В. Ломоносова. Располагается в правом флигеле старого здания МГУ, напротив Манежа, на углу улиц Большой </a:t>
            </a:r>
            <a:r>
              <a:rPr lang="ru-RU" sz="3200" i="1" dirty="0" err="1">
                <a:solidFill>
                  <a:srgbClr val="FFFF00"/>
                </a:solidFill>
                <a:latin typeface="Times New Roman" pitchFamily="18" charset="0"/>
                <a:cs typeface="Times New Roman" pitchFamily="18" charset="0"/>
              </a:rPr>
              <a:t>Никитской</a:t>
            </a:r>
            <a:r>
              <a:rPr lang="ru-RU" sz="3200" i="1" dirty="0">
                <a:solidFill>
                  <a:srgbClr val="FFFF00"/>
                </a:solidFill>
                <a:latin typeface="Times New Roman" pitchFamily="18" charset="0"/>
                <a:cs typeface="Times New Roman" pitchFamily="18" charset="0"/>
              </a:rPr>
              <a:t> и Моховой.</a:t>
            </a:r>
            <a:r>
              <a:rPr lang="ru-RU" sz="3200" b="1" dirty="0" smtClean="0">
                <a:latin typeface="Monotype Corsiva" pitchFamily="66" charset="0"/>
              </a:rPr>
              <a:t/>
            </a:r>
            <a:br>
              <a:rPr lang="ru-RU" sz="3200" b="1" dirty="0" smtClean="0">
                <a:latin typeface="Monotype Corsiva" pitchFamily="66" charset="0"/>
              </a:rPr>
            </a:br>
            <a:endParaRPr lang="ru-RU" sz="3200" b="1" dirty="0">
              <a:latin typeface="Monotype Corsiva" pitchFamily="66" charset="0"/>
            </a:endParaRPr>
          </a:p>
        </p:txBody>
      </p:sp>
      <p:sp>
        <p:nvSpPr>
          <p:cNvPr id="5" name="Прямоугольник 4"/>
          <p:cNvSpPr/>
          <p:nvPr/>
        </p:nvSpPr>
        <p:spPr>
          <a:xfrm>
            <a:off x="827584" y="188639"/>
            <a:ext cx="7488832" cy="1754326"/>
          </a:xfrm>
          <a:prstGeom prst="rect">
            <a:avLst/>
          </a:prstGeom>
        </p:spPr>
        <p:txBody>
          <a:bodyPr wrap="square">
            <a:spAutoFit/>
          </a:bodyPr>
          <a:lstStyle/>
          <a:p>
            <a:pPr algn="ctr"/>
            <a:r>
              <a:rPr lang="ru-RU" sz="5400" b="1" i="1" dirty="0">
                <a:solidFill>
                  <a:srgbClr val="FFFF00"/>
                </a:solidFill>
                <a:latin typeface="Times New Roman" pitchFamily="18" charset="0"/>
                <a:cs typeface="Times New Roman" pitchFamily="18" charset="0"/>
              </a:rPr>
              <a:t>Храм Мученицы </a:t>
            </a:r>
            <a:endParaRPr lang="ru-RU" sz="5400" b="1" i="1" dirty="0" smtClean="0">
              <a:solidFill>
                <a:srgbClr val="FFFF00"/>
              </a:solidFill>
              <a:latin typeface="Times New Roman" pitchFamily="18" charset="0"/>
              <a:cs typeface="Times New Roman" pitchFamily="18" charset="0"/>
            </a:endParaRPr>
          </a:p>
          <a:p>
            <a:pPr algn="ctr"/>
            <a:r>
              <a:rPr lang="ru-RU" sz="5400" b="1" i="1" dirty="0" err="1" smtClean="0">
                <a:solidFill>
                  <a:srgbClr val="FFFF00"/>
                </a:solidFill>
                <a:latin typeface="Times New Roman" pitchFamily="18" charset="0"/>
                <a:cs typeface="Times New Roman" pitchFamily="18" charset="0"/>
              </a:rPr>
              <a:t>Татианы</a:t>
            </a:r>
            <a:r>
              <a:rPr lang="ru-RU" sz="5400" b="1" i="1" dirty="0" smtClean="0">
                <a:solidFill>
                  <a:srgbClr val="FFFF00"/>
                </a:solidFill>
                <a:latin typeface="Times New Roman" pitchFamily="18" charset="0"/>
                <a:cs typeface="Times New Roman" pitchFamily="18" charset="0"/>
              </a:rPr>
              <a:t> </a:t>
            </a:r>
            <a:r>
              <a:rPr lang="ru-RU" sz="5400" b="1" i="1" dirty="0">
                <a:solidFill>
                  <a:srgbClr val="FFFF00"/>
                </a:solidFill>
                <a:latin typeface="Times New Roman" pitchFamily="18" charset="0"/>
                <a:cs typeface="Times New Roman" pitchFamily="18" charset="0"/>
              </a:rPr>
              <a:t>при МГУ</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yslide.ru/documents_2/f3c0b0bec40a30bcbfcce464fc2d848b/img0.jpg"/>
          <p:cNvPicPr>
            <a:picLocks noChangeAspect="1" noChangeArrowheads="1"/>
          </p:cNvPicPr>
          <p:nvPr/>
        </p:nvPicPr>
        <p:blipFill>
          <a:blip r:embed="rId2" cstate="print"/>
          <a:srcRect/>
          <a:stretch>
            <a:fillRect/>
          </a:stretch>
        </p:blipFill>
        <p:spPr bwMode="auto">
          <a:xfrm>
            <a:off x="-59500" y="-1"/>
            <a:ext cx="9203500" cy="6902625"/>
          </a:xfrm>
          <a:prstGeom prst="rect">
            <a:avLst/>
          </a:prstGeom>
          <a:solidFill>
            <a:srgbClr val="CC00CC"/>
          </a:solidFill>
        </p:spPr>
      </p:pic>
      <p:sp>
        <p:nvSpPr>
          <p:cNvPr id="3" name="Прямоугольник 2"/>
          <p:cNvSpPr/>
          <p:nvPr/>
        </p:nvSpPr>
        <p:spPr>
          <a:xfrm>
            <a:off x="683568" y="2564904"/>
            <a:ext cx="7776864" cy="4293096"/>
          </a:xfrm>
          <a:prstGeom prst="rect">
            <a:avLst/>
          </a:prstGeom>
          <a:solidFill>
            <a:srgbClr val="B80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rot="21449600">
            <a:off x="683568" y="216223"/>
            <a:ext cx="7848872" cy="5170646"/>
          </a:xfrm>
          <a:prstGeom prst="rect">
            <a:avLst/>
          </a:prstGeom>
        </p:spPr>
        <p:txBody>
          <a:bodyPr wrap="square">
            <a:spAutoFit/>
          </a:bodyPr>
          <a:lstStyle/>
          <a:p>
            <a:pPr algn="ctr"/>
            <a:r>
              <a:rPr lang="ru-RU" sz="6600" b="1" i="1" dirty="0">
                <a:solidFill>
                  <a:srgbClr val="FFFF00"/>
                </a:solidFill>
                <a:latin typeface="Times New Roman" pitchFamily="18" charset="0"/>
                <a:cs typeface="Times New Roman" pitchFamily="18" charset="0"/>
              </a:rPr>
              <a:t>Студенческие </a:t>
            </a:r>
            <a:endParaRPr lang="ru-RU" sz="6600" b="1" i="1" dirty="0" smtClean="0">
              <a:solidFill>
                <a:srgbClr val="FFFF00"/>
              </a:solidFill>
              <a:latin typeface="Times New Roman" pitchFamily="18" charset="0"/>
              <a:cs typeface="Times New Roman" pitchFamily="18" charset="0"/>
            </a:endParaRPr>
          </a:p>
          <a:p>
            <a:pPr algn="ctr"/>
            <a:r>
              <a:rPr lang="ru-RU" sz="6600" b="1" i="1" dirty="0" smtClean="0">
                <a:solidFill>
                  <a:srgbClr val="FFFF00"/>
                </a:solidFill>
                <a:latin typeface="Times New Roman" pitchFamily="18" charset="0"/>
                <a:cs typeface="Times New Roman" pitchFamily="18" charset="0"/>
              </a:rPr>
              <a:t>традиции </a:t>
            </a:r>
            <a:r>
              <a:rPr lang="ru-RU" sz="6600" b="1" i="1" dirty="0">
                <a:solidFill>
                  <a:srgbClr val="FFFF00"/>
                </a:solidFill>
                <a:latin typeface="Times New Roman" pitchFamily="18" charset="0"/>
                <a:cs typeface="Times New Roman" pitchFamily="18" charset="0"/>
              </a:rPr>
              <a:t>и приметы </a:t>
            </a:r>
            <a:endParaRPr lang="ru-RU" sz="6600" b="1" i="1" dirty="0" smtClean="0">
              <a:solidFill>
                <a:srgbClr val="FFFF00"/>
              </a:solidFill>
              <a:latin typeface="Times New Roman" pitchFamily="18" charset="0"/>
              <a:cs typeface="Times New Roman" pitchFamily="18" charset="0"/>
            </a:endParaRPr>
          </a:p>
          <a:p>
            <a:pPr algn="ctr"/>
            <a:r>
              <a:rPr lang="ru-RU" sz="6600" b="1" i="1" dirty="0" smtClean="0">
                <a:solidFill>
                  <a:srgbClr val="FFFF00"/>
                </a:solidFill>
                <a:latin typeface="Times New Roman" pitchFamily="18" charset="0"/>
                <a:cs typeface="Times New Roman" pitchFamily="18" charset="0"/>
              </a:rPr>
              <a:t>на </a:t>
            </a:r>
          </a:p>
          <a:p>
            <a:pPr algn="ctr"/>
            <a:r>
              <a:rPr lang="ru-RU" sz="6600" b="1" i="1" dirty="0" smtClean="0">
                <a:solidFill>
                  <a:srgbClr val="FFFF00"/>
                </a:solidFill>
                <a:latin typeface="Times New Roman" pitchFamily="18" charset="0"/>
                <a:cs typeface="Times New Roman" pitchFamily="18" charset="0"/>
              </a:rPr>
              <a:t>Татьянин </a:t>
            </a:r>
            <a:r>
              <a:rPr lang="ru-RU" sz="6600" b="1" i="1" dirty="0">
                <a:solidFill>
                  <a:srgbClr val="FFFF00"/>
                </a:solidFill>
                <a:latin typeface="Times New Roman" pitchFamily="18" charset="0"/>
                <a:cs typeface="Times New Roman" pitchFamily="18" charset="0"/>
              </a:rPr>
              <a:t>день</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yslide.ru/documents_2/f3c0b0bec40a30bcbfcce464fc2d848b/img0.jpg"/>
          <p:cNvPicPr>
            <a:picLocks noChangeAspect="1" noChangeArrowheads="1"/>
          </p:cNvPicPr>
          <p:nvPr/>
        </p:nvPicPr>
        <p:blipFill>
          <a:blip r:embed="rId2" cstate="print"/>
          <a:srcRect/>
          <a:stretch>
            <a:fillRect/>
          </a:stretch>
        </p:blipFill>
        <p:spPr bwMode="auto">
          <a:xfrm>
            <a:off x="-59500" y="-1"/>
            <a:ext cx="9203500" cy="6902625"/>
          </a:xfrm>
          <a:prstGeom prst="rect">
            <a:avLst/>
          </a:prstGeom>
          <a:solidFill>
            <a:srgbClr val="CC00CC"/>
          </a:solidFill>
        </p:spPr>
      </p:pic>
      <p:sp>
        <p:nvSpPr>
          <p:cNvPr id="3" name="Прямоугольник 2"/>
          <p:cNvSpPr/>
          <p:nvPr/>
        </p:nvSpPr>
        <p:spPr>
          <a:xfrm>
            <a:off x="683568" y="2564904"/>
            <a:ext cx="7776864" cy="4293096"/>
          </a:xfrm>
          <a:prstGeom prst="rect">
            <a:avLst/>
          </a:prstGeom>
          <a:solidFill>
            <a:srgbClr val="B80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683568" y="548680"/>
            <a:ext cx="7704856" cy="6186309"/>
          </a:xfrm>
          <a:prstGeom prst="rect">
            <a:avLst/>
          </a:prstGeom>
        </p:spPr>
        <p:txBody>
          <a:bodyPr wrap="square">
            <a:spAutoFit/>
          </a:bodyPr>
          <a:lstStyle/>
          <a:p>
            <a:r>
              <a:rPr lang="ru-RU" sz="3600" b="1" i="1" dirty="0" smtClean="0">
                <a:solidFill>
                  <a:srgbClr val="FFFF00"/>
                </a:solidFill>
                <a:latin typeface="Times New Roman" pitchFamily="18" charset="0"/>
                <a:cs typeface="Times New Roman" pitchFamily="18" charset="0"/>
              </a:rPr>
              <a:t>  Татьянин </a:t>
            </a:r>
            <a:r>
              <a:rPr lang="ru-RU" sz="3600" b="1" i="1" dirty="0">
                <a:solidFill>
                  <a:srgbClr val="FFFF00"/>
                </a:solidFill>
                <a:latin typeface="Times New Roman" pitchFamily="18" charset="0"/>
                <a:cs typeface="Times New Roman" pitchFamily="18" charset="0"/>
              </a:rPr>
              <a:t>день - праздник студентов. Для всей студенческой братии это прекрасная возможность отвлечься от учебы и окунуться в веселье, радостные празднества и шалости. И за столько лет существования Татьяниного дня как праздника студентов </a:t>
            </a:r>
            <a:r>
              <a:rPr lang="ru-RU" sz="3600" b="1" i="1" dirty="0" err="1">
                <a:solidFill>
                  <a:srgbClr val="FFFF00"/>
                </a:solidFill>
                <a:latin typeface="Times New Roman" pitchFamily="18" charset="0"/>
                <a:cs typeface="Times New Roman" pitchFamily="18" charset="0"/>
              </a:rPr>
              <a:t>немогли</a:t>
            </a:r>
            <a:r>
              <a:rPr lang="ru-RU" sz="3600" b="1" i="1" dirty="0">
                <a:solidFill>
                  <a:srgbClr val="FFFF00"/>
                </a:solidFill>
                <a:latin typeface="Times New Roman" pitchFamily="18" charset="0"/>
                <a:cs typeface="Times New Roman" pitchFamily="18" charset="0"/>
              </a:rPr>
              <a:t> не появиться студенческие традиции и ритуалы на 25 января.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yslide.ru/documents_2/f3c0b0bec40a30bcbfcce464fc2d848b/img0.jpg"/>
          <p:cNvPicPr>
            <a:picLocks noChangeAspect="1" noChangeArrowheads="1"/>
          </p:cNvPicPr>
          <p:nvPr/>
        </p:nvPicPr>
        <p:blipFill>
          <a:blip r:embed="rId2" cstate="print"/>
          <a:srcRect/>
          <a:stretch>
            <a:fillRect/>
          </a:stretch>
        </p:blipFill>
        <p:spPr bwMode="auto">
          <a:xfrm>
            <a:off x="-59500" y="0"/>
            <a:ext cx="9203500" cy="6902624"/>
          </a:xfrm>
          <a:prstGeom prst="rect">
            <a:avLst/>
          </a:prstGeom>
          <a:solidFill>
            <a:srgbClr val="CC00CC"/>
          </a:solidFill>
        </p:spPr>
      </p:pic>
      <p:sp>
        <p:nvSpPr>
          <p:cNvPr id="3" name="Прямоугольник 2"/>
          <p:cNvSpPr/>
          <p:nvPr/>
        </p:nvSpPr>
        <p:spPr>
          <a:xfrm>
            <a:off x="683568" y="2564904"/>
            <a:ext cx="7776864" cy="4293096"/>
          </a:xfrm>
          <a:prstGeom prst="rect">
            <a:avLst/>
          </a:prstGeom>
          <a:solidFill>
            <a:srgbClr val="B80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963" name="Rectangle 3"/>
          <p:cNvSpPr>
            <a:spLocks noChangeArrowheads="1"/>
          </p:cNvSpPr>
          <p:nvPr/>
        </p:nvSpPr>
        <p:spPr bwMode="auto">
          <a:xfrm>
            <a:off x="683568" y="71046"/>
            <a:ext cx="7848872" cy="66479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smtClean="0">
              <a:ln>
                <a:noFill/>
              </a:ln>
              <a:solidFill>
                <a:srgbClr val="000000"/>
              </a:solidFill>
              <a:effectLst/>
              <a:latin typeface="Tahoma"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200" i="1" u="none" strike="noStrike" cap="none" normalizeH="0" baseline="0" dirty="0" smtClean="0">
                <a:ln>
                  <a:noFill/>
                </a:ln>
                <a:solidFill>
                  <a:srgbClr val="FFFF00"/>
                </a:solidFill>
                <a:effectLst/>
                <a:latin typeface="Times New Roman" pitchFamily="18" charset="0"/>
                <a:cs typeface="Times New Roman" pitchFamily="18" charset="0"/>
              </a:rPr>
              <a:t> Пожалуй</a:t>
            </a:r>
            <a:r>
              <a:rPr kumimoji="0" lang="ru-RU" sz="2200" i="1" u="none" strike="noStrike" cap="none" normalizeH="0" baseline="0" dirty="0" smtClean="0">
                <a:ln>
                  <a:noFill/>
                </a:ln>
                <a:solidFill>
                  <a:srgbClr val="FFFF00"/>
                </a:solidFill>
                <a:effectLst/>
                <a:latin typeface="Times New Roman" pitchFamily="18" charset="0"/>
                <a:cs typeface="Times New Roman" pitchFamily="18" charset="0"/>
              </a:rPr>
              <a:t>, самая известная студенческая традиция на Татьянин день - это призыв Шары. 25 января студенты выходят на балкон или выглядывают в окно, трясут своей зачеткой и зовут: Шара, приди! Считается, если в ответ кто-то крикнет - Уже в пути - то это хорошая примета на Татьянин день.</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200" i="1" u="none" strike="noStrike" cap="none" normalizeH="0" baseline="0" dirty="0" smtClean="0">
                <a:ln>
                  <a:noFill/>
                </a:ln>
                <a:solidFill>
                  <a:srgbClr val="FFFF00"/>
                </a:solidFill>
                <a:effectLst/>
                <a:latin typeface="Times New Roman" pitchFamily="18" charset="0"/>
                <a:cs typeface="Times New Roman" pitchFamily="18" charset="0"/>
              </a:rPr>
              <a:t> Еще </a:t>
            </a:r>
            <a:r>
              <a:rPr kumimoji="0" lang="ru-RU" sz="2200" i="1" u="none" strike="noStrike" cap="none" normalizeH="0" baseline="0" dirty="0" smtClean="0">
                <a:ln>
                  <a:noFill/>
                </a:ln>
                <a:solidFill>
                  <a:srgbClr val="FFFF00"/>
                </a:solidFill>
                <a:effectLst/>
                <a:latin typeface="Times New Roman" pitchFamily="18" charset="0"/>
                <a:cs typeface="Times New Roman" pitchFamily="18" charset="0"/>
              </a:rPr>
              <a:t>одна интересная традиция на Татьянин день заключается в рисовании. Каждый студент знает, что 25 января в Татьянин день хорошая примета на будущее - на последней страничке зачетной книжки нарисовать маленький домик с трубой: чем </a:t>
            </a:r>
            <a:r>
              <a:rPr kumimoji="0" lang="ru-RU" sz="2200" i="1" u="none" strike="noStrike" cap="none" normalizeH="0" baseline="0" dirty="0" err="1" smtClean="0">
                <a:ln>
                  <a:noFill/>
                </a:ln>
                <a:solidFill>
                  <a:srgbClr val="FFFF00"/>
                </a:solidFill>
                <a:effectLst/>
                <a:latin typeface="Times New Roman" pitchFamily="18" charset="0"/>
                <a:cs typeface="Times New Roman" pitchFamily="18" charset="0"/>
              </a:rPr>
              <a:t>длиней</a:t>
            </a:r>
            <a:r>
              <a:rPr kumimoji="0" lang="ru-RU" sz="2200" i="1" u="none" strike="noStrike" cap="none" normalizeH="0" baseline="0" dirty="0" smtClean="0">
                <a:ln>
                  <a:noFill/>
                </a:ln>
                <a:solidFill>
                  <a:srgbClr val="FFFF00"/>
                </a:solidFill>
                <a:effectLst/>
                <a:latin typeface="Times New Roman" pitchFamily="18" charset="0"/>
                <a:cs typeface="Times New Roman" pitchFamily="18" charset="0"/>
              </a:rPr>
              <a:t> дым, тем легче будет учеба в этом году.</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200" i="1" u="none" strike="noStrike" cap="none" normalizeH="0" baseline="0" dirty="0" smtClean="0">
                <a:ln>
                  <a:noFill/>
                </a:ln>
                <a:solidFill>
                  <a:srgbClr val="FFFF00"/>
                </a:solidFill>
                <a:effectLst/>
                <a:latin typeface="Times New Roman" pitchFamily="18" charset="0"/>
                <a:cs typeface="Times New Roman" pitchFamily="18" charset="0"/>
              </a:rPr>
              <a:t> Еще </a:t>
            </a:r>
            <a:r>
              <a:rPr kumimoji="0" lang="ru-RU" sz="2200" i="1" u="none" strike="noStrike" cap="none" normalizeH="0" baseline="0" dirty="0" smtClean="0">
                <a:ln>
                  <a:noFill/>
                </a:ln>
                <a:solidFill>
                  <a:srgbClr val="FFFF00"/>
                </a:solidFill>
                <a:effectLst/>
                <a:latin typeface="Times New Roman" pitchFamily="18" charset="0"/>
                <a:cs typeface="Times New Roman" pitchFamily="18" charset="0"/>
              </a:rPr>
              <a:t>одна примета на Татьянин день предполагает, что если студенту предстоит сдавать экзамен на следующий день после Дня студента, то нужно его идти сдавать после хорошей пьянки, тогда, если верить примете, экзамен будет сдан с легкостью. И ни в коем случае нельзя читать в Татьянин день конспекты, иначе по приметам экзамен будет проходить</a:t>
            </a:r>
            <a:r>
              <a:rPr kumimoji="0" lang="ru-RU" sz="2200" i="1" u="none" strike="noStrike" cap="none" normalizeH="0" dirty="0" smtClean="0">
                <a:ln>
                  <a:noFill/>
                </a:ln>
                <a:solidFill>
                  <a:srgbClr val="FFFF00"/>
                </a:solidFill>
                <a:effectLst/>
                <a:latin typeface="Times New Roman" pitchFamily="18" charset="0"/>
                <a:cs typeface="Times New Roman" pitchFamily="18" charset="0"/>
              </a:rPr>
              <a:t>  сложно.</a:t>
            </a:r>
            <a:endParaRPr kumimoji="0" lang="ru-RU" sz="2200" i="1" u="none" strike="noStrike" cap="none" normalizeH="0" baseline="0" dirty="0" smtClean="0">
              <a:ln>
                <a:noFill/>
              </a:ln>
              <a:solidFill>
                <a:srgbClr val="FFFF00"/>
              </a:solidFill>
              <a:effectLst/>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yslide.ru/documents_2/f3c0b0bec40a30bcbfcce464fc2d848b/img0.jpg"/>
          <p:cNvPicPr>
            <a:picLocks noChangeAspect="1" noChangeArrowheads="1"/>
          </p:cNvPicPr>
          <p:nvPr/>
        </p:nvPicPr>
        <p:blipFill>
          <a:blip r:embed="rId2" cstate="print"/>
          <a:srcRect/>
          <a:stretch>
            <a:fillRect/>
          </a:stretch>
        </p:blipFill>
        <p:spPr bwMode="auto">
          <a:xfrm>
            <a:off x="-59500" y="-1"/>
            <a:ext cx="9203500" cy="6902625"/>
          </a:xfrm>
          <a:prstGeom prst="rect">
            <a:avLst/>
          </a:prstGeom>
          <a:solidFill>
            <a:srgbClr val="CC00CC"/>
          </a:solidFill>
        </p:spPr>
      </p:pic>
      <p:sp>
        <p:nvSpPr>
          <p:cNvPr id="3" name="Прямоугольник 2"/>
          <p:cNvSpPr/>
          <p:nvPr/>
        </p:nvSpPr>
        <p:spPr>
          <a:xfrm>
            <a:off x="683568" y="2564904"/>
            <a:ext cx="7776864" cy="4293096"/>
          </a:xfrm>
          <a:prstGeom prst="rect">
            <a:avLst/>
          </a:prstGeom>
          <a:solidFill>
            <a:srgbClr val="B80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827584" y="1628800"/>
            <a:ext cx="7560840" cy="4832092"/>
          </a:xfrm>
          <a:prstGeom prst="rect">
            <a:avLst/>
          </a:prstGeom>
        </p:spPr>
        <p:txBody>
          <a:bodyPr wrap="square">
            <a:spAutoFit/>
          </a:bodyPr>
          <a:lstStyle/>
          <a:p>
            <a:r>
              <a:rPr lang="ru-RU" sz="2800" i="1" dirty="0" smtClean="0">
                <a:solidFill>
                  <a:srgbClr val="FFFF00"/>
                </a:solidFill>
                <a:latin typeface="Times New Roman" pitchFamily="18" charset="0"/>
                <a:cs typeface="Times New Roman" pitchFamily="18" charset="0"/>
              </a:rPr>
              <a:t>   До </a:t>
            </a:r>
            <a:r>
              <a:rPr lang="ru-RU" sz="2800" i="1" dirty="0">
                <a:solidFill>
                  <a:srgbClr val="FFFF00"/>
                </a:solidFill>
                <a:latin typeface="Times New Roman" pitchFamily="18" charset="0"/>
                <a:cs typeface="Times New Roman" pitchFamily="18" charset="0"/>
              </a:rPr>
              <a:t>того времени, когда святая Татьяна покровительницей студенчества, в народе Татьянин день 25 января отмечали особо. </a:t>
            </a:r>
            <a:r>
              <a:rPr lang="ru-RU" sz="2800" i="1" dirty="0" smtClean="0">
                <a:solidFill>
                  <a:srgbClr val="FFFF00"/>
                </a:solidFill>
                <a:latin typeface="Times New Roman" pitchFamily="18" charset="0"/>
                <a:cs typeface="Times New Roman" pitchFamily="18" charset="0"/>
              </a:rPr>
              <a:t>  Народные </a:t>
            </a:r>
            <a:r>
              <a:rPr lang="ru-RU" sz="2800" i="1" dirty="0">
                <a:solidFill>
                  <a:srgbClr val="FFFF00"/>
                </a:solidFill>
                <a:latin typeface="Times New Roman" pitchFamily="18" charset="0"/>
                <a:cs typeface="Times New Roman" pitchFamily="18" charset="0"/>
              </a:rPr>
              <a:t>ритуалы, традиции и приметы на Татьянин день разнообразны и, возможно, будут полезны современным любителям старины и природы. Во всяком случае очень интересно почитать о том, какие традиции и приметы на Татьянин день были на Руси. К слову, замечено, что девочка, родившаяся 25 января, будет хорошей хозяйкой! </a:t>
            </a:r>
          </a:p>
        </p:txBody>
      </p:sp>
      <p:sp>
        <p:nvSpPr>
          <p:cNvPr id="5" name="TextBox 4"/>
          <p:cNvSpPr txBox="1"/>
          <p:nvPr/>
        </p:nvSpPr>
        <p:spPr>
          <a:xfrm rot="21372511">
            <a:off x="2145628" y="127665"/>
            <a:ext cx="4906792" cy="1323439"/>
          </a:xfrm>
          <a:prstGeom prst="rect">
            <a:avLst/>
          </a:prstGeom>
          <a:noFill/>
        </p:spPr>
        <p:txBody>
          <a:bodyPr wrap="none" rtlCol="0">
            <a:spAutoFit/>
          </a:bodyPr>
          <a:lstStyle/>
          <a:p>
            <a:r>
              <a:rPr lang="ru-RU" sz="4000" b="1" i="1" dirty="0">
                <a:solidFill>
                  <a:srgbClr val="FFFF00"/>
                </a:solidFill>
                <a:latin typeface="Times New Roman" pitchFamily="18" charset="0"/>
                <a:cs typeface="Times New Roman" pitchFamily="18" charset="0"/>
              </a:rPr>
              <a:t>Народные </a:t>
            </a:r>
            <a:r>
              <a:rPr lang="ru-RU" sz="4000" b="1" i="1" dirty="0" smtClean="0">
                <a:solidFill>
                  <a:srgbClr val="FFFF00"/>
                </a:solidFill>
                <a:latin typeface="Times New Roman" pitchFamily="18" charset="0"/>
                <a:cs typeface="Times New Roman" pitchFamily="18" charset="0"/>
              </a:rPr>
              <a:t>традиции</a:t>
            </a:r>
          </a:p>
          <a:p>
            <a:r>
              <a:rPr lang="ru-RU" sz="4000" b="1" i="1" dirty="0" smtClean="0">
                <a:solidFill>
                  <a:srgbClr val="FFFF00"/>
                </a:solidFill>
                <a:latin typeface="Times New Roman" pitchFamily="18" charset="0"/>
                <a:cs typeface="Times New Roman" pitchFamily="18" charset="0"/>
              </a:rPr>
              <a:t> </a:t>
            </a:r>
            <a:r>
              <a:rPr lang="ru-RU" sz="4000" b="1" i="1" dirty="0">
                <a:solidFill>
                  <a:srgbClr val="FFFF00"/>
                </a:solidFill>
                <a:latin typeface="Times New Roman" pitchFamily="18" charset="0"/>
                <a:cs typeface="Times New Roman" pitchFamily="18" charset="0"/>
              </a:rPr>
              <a:t>на Татьянин день</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yslide.ru/documents_2/f3c0b0bec40a30bcbfcce464fc2d848b/img0.jpg"/>
          <p:cNvPicPr>
            <a:picLocks noChangeAspect="1" noChangeArrowheads="1"/>
          </p:cNvPicPr>
          <p:nvPr/>
        </p:nvPicPr>
        <p:blipFill>
          <a:blip r:embed="rId2" cstate="print"/>
          <a:srcRect/>
          <a:stretch>
            <a:fillRect/>
          </a:stretch>
        </p:blipFill>
        <p:spPr bwMode="auto">
          <a:xfrm>
            <a:off x="-59500" y="-1"/>
            <a:ext cx="9203500" cy="6902625"/>
          </a:xfrm>
          <a:prstGeom prst="rect">
            <a:avLst/>
          </a:prstGeom>
          <a:solidFill>
            <a:srgbClr val="CC00CC"/>
          </a:solidFill>
        </p:spPr>
      </p:pic>
      <p:sp>
        <p:nvSpPr>
          <p:cNvPr id="3" name="Прямоугольник 2"/>
          <p:cNvSpPr/>
          <p:nvPr/>
        </p:nvSpPr>
        <p:spPr>
          <a:xfrm>
            <a:off x="683568" y="2564904"/>
            <a:ext cx="7776864" cy="4293096"/>
          </a:xfrm>
          <a:prstGeom prst="rect">
            <a:avLst/>
          </a:prstGeom>
          <a:solidFill>
            <a:srgbClr val="B80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386" name="Picture 2" descr="http://www.nexplorer.ru/load/Image/0114/xleb_k_2_600.jpg"/>
          <p:cNvPicPr>
            <a:picLocks noChangeAspect="1" noChangeArrowheads="1"/>
          </p:cNvPicPr>
          <p:nvPr/>
        </p:nvPicPr>
        <p:blipFill>
          <a:blip r:embed="rId3" cstate="print"/>
          <a:srcRect/>
          <a:stretch>
            <a:fillRect/>
          </a:stretch>
        </p:blipFill>
        <p:spPr bwMode="auto">
          <a:xfrm>
            <a:off x="2483768" y="3068960"/>
            <a:ext cx="4392488" cy="2921005"/>
          </a:xfrm>
          <a:prstGeom prst="rect">
            <a:avLst/>
          </a:prstGeom>
          <a:noFill/>
        </p:spPr>
      </p:pic>
      <p:sp>
        <p:nvSpPr>
          <p:cNvPr id="5" name="Прямоугольник 4"/>
          <p:cNvSpPr/>
          <p:nvPr/>
        </p:nvSpPr>
        <p:spPr>
          <a:xfrm>
            <a:off x="611560" y="548680"/>
            <a:ext cx="7830413" cy="1938992"/>
          </a:xfrm>
          <a:prstGeom prst="rect">
            <a:avLst/>
          </a:prstGeom>
        </p:spPr>
        <p:txBody>
          <a:bodyPr wrap="none">
            <a:spAutoFit/>
          </a:bodyPr>
          <a:lstStyle/>
          <a:p>
            <a:r>
              <a:rPr lang="ru-RU" sz="6000" b="1" i="1" dirty="0">
                <a:solidFill>
                  <a:srgbClr val="FFFF00"/>
                </a:solidFill>
                <a:latin typeface="Times New Roman" pitchFamily="18" charset="0"/>
                <a:cs typeface="Times New Roman" pitchFamily="18" charset="0"/>
              </a:rPr>
              <a:t>Как праздновать </a:t>
            </a:r>
            <a:endParaRPr lang="ru-RU" sz="6000" b="1" i="1" dirty="0" smtClean="0">
              <a:solidFill>
                <a:srgbClr val="FFFF00"/>
              </a:solidFill>
              <a:latin typeface="Times New Roman" pitchFamily="18" charset="0"/>
              <a:cs typeface="Times New Roman" pitchFamily="18" charset="0"/>
            </a:endParaRPr>
          </a:p>
          <a:p>
            <a:r>
              <a:rPr lang="ru-RU" sz="6000" b="1" i="1" dirty="0">
                <a:solidFill>
                  <a:srgbClr val="FFFF00"/>
                </a:solidFill>
                <a:latin typeface="Times New Roman" pitchFamily="18" charset="0"/>
                <a:cs typeface="Times New Roman" pitchFamily="18" charset="0"/>
              </a:rPr>
              <a:t> </a:t>
            </a:r>
            <a:r>
              <a:rPr lang="ru-RU" sz="6000" b="1" i="1" dirty="0" smtClean="0">
                <a:solidFill>
                  <a:srgbClr val="FFFF00"/>
                </a:solidFill>
                <a:latin typeface="Times New Roman" pitchFamily="18" charset="0"/>
                <a:cs typeface="Times New Roman" pitchFamily="18" charset="0"/>
              </a:rPr>
              <a:t>            Татьянин </a:t>
            </a:r>
            <a:r>
              <a:rPr lang="ru-RU" sz="6000" b="1" i="1" dirty="0">
                <a:solidFill>
                  <a:srgbClr val="FFFF00"/>
                </a:solidFill>
                <a:latin typeface="Times New Roman" pitchFamily="18" charset="0"/>
                <a:cs typeface="Times New Roman" pitchFamily="18" charset="0"/>
              </a:rPr>
              <a:t>день</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yslide.ru/documents_2/f3c0b0bec40a30bcbfcce464fc2d848b/img0.jpg"/>
          <p:cNvPicPr>
            <a:picLocks noChangeAspect="1" noChangeArrowheads="1"/>
          </p:cNvPicPr>
          <p:nvPr/>
        </p:nvPicPr>
        <p:blipFill>
          <a:blip r:embed="rId2" cstate="print"/>
          <a:srcRect/>
          <a:stretch>
            <a:fillRect/>
          </a:stretch>
        </p:blipFill>
        <p:spPr bwMode="auto">
          <a:xfrm>
            <a:off x="-59500" y="-1"/>
            <a:ext cx="9203500" cy="6902625"/>
          </a:xfrm>
          <a:prstGeom prst="rect">
            <a:avLst/>
          </a:prstGeom>
          <a:solidFill>
            <a:srgbClr val="CC00CC"/>
          </a:solidFill>
        </p:spPr>
      </p:pic>
      <p:sp>
        <p:nvSpPr>
          <p:cNvPr id="3" name="Прямоугольник 2"/>
          <p:cNvSpPr/>
          <p:nvPr/>
        </p:nvSpPr>
        <p:spPr>
          <a:xfrm>
            <a:off x="683568" y="2564904"/>
            <a:ext cx="7776864" cy="4293096"/>
          </a:xfrm>
          <a:prstGeom prst="rect">
            <a:avLst/>
          </a:prstGeom>
          <a:solidFill>
            <a:srgbClr val="B80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755576" y="116632"/>
            <a:ext cx="7632848" cy="6740307"/>
          </a:xfrm>
          <a:prstGeom prst="rect">
            <a:avLst/>
          </a:prstGeom>
        </p:spPr>
        <p:txBody>
          <a:bodyPr wrap="square">
            <a:spAutoFit/>
          </a:bodyPr>
          <a:lstStyle/>
          <a:p>
            <a:r>
              <a:rPr lang="ru-RU" sz="2400" i="1" dirty="0" smtClean="0">
                <a:solidFill>
                  <a:srgbClr val="FFFF00"/>
                </a:solidFill>
                <a:latin typeface="Times New Roman" pitchFamily="18" charset="0"/>
                <a:cs typeface="Times New Roman" pitchFamily="18" charset="0"/>
              </a:rPr>
              <a:t>  25 </a:t>
            </a:r>
            <a:r>
              <a:rPr lang="ru-RU" sz="2400" i="1" dirty="0">
                <a:solidFill>
                  <a:srgbClr val="FFFF00"/>
                </a:solidFill>
                <a:latin typeface="Times New Roman" pitchFamily="18" charset="0"/>
                <a:cs typeface="Times New Roman" pitchFamily="18" charset="0"/>
              </a:rPr>
              <a:t>января на Татьянин день в народе было принято печь караваи в виде Солнца. «Татьяна и каравай печет, и половики по реке бьет, и хоровод ведет!» – говорили в старину. Это день Татьяны Крещенской и Бабий кут. Бабий кут – место у русской печи, бабий угол, где стояли все предметы домашней утвари, а хозяйка проводила много времени. В семье это место называли солнышком. Поэтому на Татьянин день «</a:t>
            </a:r>
            <a:r>
              <a:rPr lang="ru-RU" sz="2400" i="1" dirty="0" err="1">
                <a:solidFill>
                  <a:srgbClr val="FFFF00"/>
                </a:solidFill>
                <a:latin typeface="Times New Roman" pitchFamily="18" charset="0"/>
                <a:cs typeface="Times New Roman" pitchFamily="18" charset="0"/>
              </a:rPr>
              <a:t>большухи</a:t>
            </a:r>
            <a:r>
              <a:rPr lang="ru-RU" sz="2400" i="1" dirty="0">
                <a:solidFill>
                  <a:srgbClr val="FFFF00"/>
                </a:solidFill>
                <a:latin typeface="Times New Roman" pitchFamily="18" charset="0"/>
                <a:cs typeface="Times New Roman" pitchFamily="18" charset="0"/>
              </a:rPr>
              <a:t>» – старшие в семье хозяйки – пекли большую ковригу, символ солнца. Эти же хозяйки и доставали выпечку из печи, давали хлебу чуть остыть и теплым отламывали по куску хлеба и раздавали всем членам семьи. Такова была традиция на Татьянин день зазывать весну, приглашая  поскорее светило вернуться к людям и прогнать лютые крещенские морозы. Каждый член семьи по традиции обязательно должен был съесть хотя бы кусочек от такого каравая, чтобы Солнце дало ему немного своего тепла.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yslide.ru/documents_2/f3c0b0bec40a30bcbfcce464fc2d848b/img0.jpg"/>
          <p:cNvPicPr>
            <a:picLocks noChangeAspect="1" noChangeArrowheads="1"/>
          </p:cNvPicPr>
          <p:nvPr/>
        </p:nvPicPr>
        <p:blipFill>
          <a:blip r:embed="rId2" cstate="print"/>
          <a:srcRect/>
          <a:stretch>
            <a:fillRect/>
          </a:stretch>
        </p:blipFill>
        <p:spPr bwMode="auto">
          <a:xfrm>
            <a:off x="-59500" y="-1"/>
            <a:ext cx="9203500" cy="6902625"/>
          </a:xfrm>
          <a:prstGeom prst="rect">
            <a:avLst/>
          </a:prstGeom>
          <a:solidFill>
            <a:srgbClr val="CC00CC"/>
          </a:solidFill>
        </p:spPr>
      </p:pic>
      <p:sp>
        <p:nvSpPr>
          <p:cNvPr id="3" name="Прямоугольник 2"/>
          <p:cNvSpPr/>
          <p:nvPr/>
        </p:nvSpPr>
        <p:spPr>
          <a:xfrm>
            <a:off x="683568" y="2564904"/>
            <a:ext cx="7776864" cy="4293096"/>
          </a:xfrm>
          <a:prstGeom prst="rect">
            <a:avLst/>
          </a:prstGeom>
          <a:solidFill>
            <a:srgbClr val="B80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971600" y="1124744"/>
            <a:ext cx="7272808" cy="5078313"/>
          </a:xfrm>
          <a:prstGeom prst="rect">
            <a:avLst/>
          </a:prstGeom>
        </p:spPr>
        <p:txBody>
          <a:bodyPr wrap="square">
            <a:spAutoFit/>
          </a:bodyPr>
          <a:lstStyle/>
          <a:p>
            <a:pPr algn="ctr"/>
            <a:r>
              <a:rPr lang="ru-RU" sz="5400" b="1" i="1" dirty="0">
                <a:solidFill>
                  <a:srgbClr val="FFFF00"/>
                </a:solidFill>
                <a:latin typeface="Times New Roman" pitchFamily="18" charset="0"/>
                <a:cs typeface="Times New Roman" pitchFamily="18" charset="0"/>
              </a:rPr>
              <a:t>Многие приметы </a:t>
            </a:r>
            <a:endParaRPr lang="ru-RU" sz="5400" b="1" i="1" dirty="0" smtClean="0">
              <a:solidFill>
                <a:srgbClr val="FFFF00"/>
              </a:solidFill>
              <a:latin typeface="Times New Roman" pitchFamily="18" charset="0"/>
              <a:cs typeface="Times New Roman" pitchFamily="18" charset="0"/>
            </a:endParaRPr>
          </a:p>
          <a:p>
            <a:pPr algn="ctr"/>
            <a:r>
              <a:rPr lang="ru-RU" sz="5400" b="1" i="1" dirty="0" smtClean="0">
                <a:solidFill>
                  <a:srgbClr val="FFFF00"/>
                </a:solidFill>
                <a:latin typeface="Times New Roman" pitchFamily="18" charset="0"/>
                <a:cs typeface="Times New Roman" pitchFamily="18" charset="0"/>
              </a:rPr>
              <a:t>на </a:t>
            </a:r>
            <a:r>
              <a:rPr lang="ru-RU" sz="5400" b="1" i="1" dirty="0">
                <a:solidFill>
                  <a:srgbClr val="FFFF00"/>
                </a:solidFill>
                <a:latin typeface="Times New Roman" pitchFamily="18" charset="0"/>
                <a:cs typeface="Times New Roman" pitchFamily="18" charset="0"/>
              </a:rPr>
              <a:t>праздник </a:t>
            </a:r>
            <a:endParaRPr lang="ru-RU" sz="5400" b="1" i="1" dirty="0" smtClean="0">
              <a:solidFill>
                <a:srgbClr val="FFFF00"/>
              </a:solidFill>
              <a:latin typeface="Times New Roman" pitchFamily="18" charset="0"/>
              <a:cs typeface="Times New Roman" pitchFamily="18" charset="0"/>
            </a:endParaRPr>
          </a:p>
          <a:p>
            <a:pPr algn="ctr"/>
            <a:r>
              <a:rPr lang="ru-RU" sz="5400" b="1" i="1" dirty="0" smtClean="0">
                <a:solidFill>
                  <a:srgbClr val="FFFF00"/>
                </a:solidFill>
                <a:latin typeface="Times New Roman" pitchFamily="18" charset="0"/>
                <a:cs typeface="Times New Roman" pitchFamily="18" charset="0"/>
              </a:rPr>
              <a:t>Татьянин </a:t>
            </a:r>
            <a:r>
              <a:rPr lang="ru-RU" sz="5400" b="1" i="1" dirty="0">
                <a:solidFill>
                  <a:srgbClr val="FFFF00"/>
                </a:solidFill>
                <a:latin typeface="Times New Roman" pitchFamily="18" charset="0"/>
                <a:cs typeface="Times New Roman" pitchFamily="18" charset="0"/>
              </a:rPr>
              <a:t>день </a:t>
            </a:r>
            <a:endParaRPr lang="ru-RU" sz="5400" b="1" i="1" dirty="0" smtClean="0">
              <a:solidFill>
                <a:srgbClr val="FFFF00"/>
              </a:solidFill>
              <a:latin typeface="Times New Roman" pitchFamily="18" charset="0"/>
              <a:cs typeface="Times New Roman" pitchFamily="18" charset="0"/>
            </a:endParaRPr>
          </a:p>
          <a:p>
            <a:pPr algn="ctr"/>
            <a:r>
              <a:rPr lang="ru-RU" sz="5400" b="1" i="1" dirty="0" smtClean="0">
                <a:solidFill>
                  <a:srgbClr val="FFFF00"/>
                </a:solidFill>
                <a:latin typeface="Times New Roman" pitchFamily="18" charset="0"/>
                <a:cs typeface="Times New Roman" pitchFamily="18" charset="0"/>
              </a:rPr>
              <a:t>были </a:t>
            </a:r>
            <a:r>
              <a:rPr lang="ru-RU" sz="5400" b="1" i="1" dirty="0">
                <a:solidFill>
                  <a:srgbClr val="FFFF00"/>
                </a:solidFill>
                <a:latin typeface="Times New Roman" pitchFamily="18" charset="0"/>
                <a:cs typeface="Times New Roman" pitchFamily="18" charset="0"/>
              </a:rPr>
              <a:t>связаны с приготовлением обрядового каравая,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yslide.ru/documents_2/f3c0b0bec40a30bcbfcce464fc2d848b/img0.jpg"/>
          <p:cNvPicPr>
            <a:picLocks noChangeAspect="1" noChangeArrowheads="1"/>
          </p:cNvPicPr>
          <p:nvPr/>
        </p:nvPicPr>
        <p:blipFill>
          <a:blip r:embed="rId2" cstate="print"/>
          <a:srcRect/>
          <a:stretch>
            <a:fillRect/>
          </a:stretch>
        </p:blipFill>
        <p:spPr bwMode="auto">
          <a:xfrm>
            <a:off x="-59500" y="-1"/>
            <a:ext cx="9203500" cy="6902625"/>
          </a:xfrm>
          <a:prstGeom prst="rect">
            <a:avLst/>
          </a:prstGeom>
          <a:solidFill>
            <a:srgbClr val="CC00CC"/>
          </a:solidFill>
        </p:spPr>
      </p:pic>
      <p:sp>
        <p:nvSpPr>
          <p:cNvPr id="3" name="Прямоугольник 2"/>
          <p:cNvSpPr/>
          <p:nvPr/>
        </p:nvSpPr>
        <p:spPr>
          <a:xfrm>
            <a:off x="683568" y="2564904"/>
            <a:ext cx="7776864" cy="4293096"/>
          </a:xfrm>
          <a:prstGeom prst="rect">
            <a:avLst/>
          </a:prstGeom>
          <a:solidFill>
            <a:srgbClr val="B80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362" name="Rectangle 2"/>
          <p:cNvSpPr>
            <a:spLocks noChangeArrowheads="1"/>
          </p:cNvSpPr>
          <p:nvPr/>
        </p:nvSpPr>
        <p:spPr bwMode="auto">
          <a:xfrm>
            <a:off x="827584" y="-85457"/>
            <a:ext cx="7560840"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smtClean="0">
              <a:ln>
                <a:noFill/>
              </a:ln>
              <a:solidFill>
                <a:srgbClr val="000000"/>
              </a:solidFill>
              <a:effectLst/>
              <a:latin typeface="Tahoma"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lang="ru-RU" sz="3200" i="1" dirty="0">
                <a:solidFill>
                  <a:srgbClr val="FFFF00"/>
                </a:solidFill>
                <a:latin typeface="Times New Roman" pitchFamily="18" charset="0"/>
                <a:cs typeface="Times New Roman" pitchFamily="18" charset="0"/>
              </a:rPr>
              <a:t> </a:t>
            </a:r>
            <a:r>
              <a:rPr lang="ru-RU" sz="3200" i="1" dirty="0" smtClean="0">
                <a:solidFill>
                  <a:srgbClr val="FFFF00"/>
                </a:solidFill>
                <a:latin typeface="Times New Roman" pitchFamily="18" charset="0"/>
                <a:cs typeface="Times New Roman" pitchFamily="18" charset="0"/>
              </a:rPr>
              <a:t>Е</a:t>
            </a:r>
            <a:r>
              <a:rPr kumimoji="0" lang="ru-RU" sz="3200" i="1" u="none" strike="noStrike" cap="none" normalizeH="0" baseline="0" dirty="0" smtClean="0">
                <a:ln>
                  <a:noFill/>
                </a:ln>
                <a:solidFill>
                  <a:srgbClr val="FFFF00"/>
                </a:solidFill>
                <a:effectLst/>
                <a:latin typeface="Times New Roman" pitchFamily="18" charset="0"/>
                <a:cs typeface="Times New Roman" pitchFamily="18" charset="0"/>
              </a:rPr>
              <a:t>сли </a:t>
            </a:r>
            <a:r>
              <a:rPr kumimoji="0" lang="ru-RU" sz="3200" i="1" u="none" strike="noStrike" cap="none" normalizeH="0" baseline="0" dirty="0" smtClean="0">
                <a:ln>
                  <a:noFill/>
                </a:ln>
                <a:solidFill>
                  <a:srgbClr val="FFFF00"/>
                </a:solidFill>
                <a:effectLst/>
                <a:latin typeface="Times New Roman" pitchFamily="18" charset="0"/>
                <a:cs typeface="Times New Roman" pitchFamily="18" charset="0"/>
              </a:rPr>
              <a:t>хлеб поднимался холмиком в середине, значит, жди удачи в этом году и жизнь наладится, пойдет в гору;</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3200" i="1" u="none" strike="noStrike" cap="none" normalizeH="0" baseline="0" dirty="0" smtClean="0">
                <a:ln>
                  <a:noFill/>
                </a:ln>
                <a:solidFill>
                  <a:srgbClr val="FFFF00"/>
                </a:solidFill>
                <a:effectLst/>
                <a:latin typeface="Times New Roman" pitchFamily="18" charset="0"/>
                <a:cs typeface="Times New Roman" pitchFamily="18" charset="0"/>
              </a:rPr>
              <a:t> Если </a:t>
            </a:r>
            <a:r>
              <a:rPr kumimoji="0" lang="ru-RU" sz="3200" i="1" u="none" strike="noStrike" cap="none" normalizeH="0" baseline="0" dirty="0" smtClean="0">
                <a:ln>
                  <a:noFill/>
                </a:ln>
                <a:solidFill>
                  <a:srgbClr val="FFFF00"/>
                </a:solidFill>
                <a:effectLst/>
                <a:latin typeface="Times New Roman" pitchFamily="18" charset="0"/>
                <a:cs typeface="Times New Roman" pitchFamily="18" charset="0"/>
              </a:rPr>
              <a:t>каравай получался гладкий и без изъянов - это верная примета к спокойному году и размеренной жизни;</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3200" i="1" u="none" strike="noStrike" cap="none" normalizeH="0" baseline="0" dirty="0" smtClean="0">
                <a:ln>
                  <a:noFill/>
                </a:ln>
                <a:solidFill>
                  <a:srgbClr val="FFFF00"/>
                </a:solidFill>
                <a:effectLst/>
                <a:latin typeface="Times New Roman" pitchFamily="18" charset="0"/>
                <a:cs typeface="Times New Roman" pitchFamily="18" charset="0"/>
              </a:rPr>
              <a:t> Если </a:t>
            </a:r>
            <a:r>
              <a:rPr kumimoji="0" lang="ru-RU" sz="3200" i="1" u="none" strike="noStrike" cap="none" normalizeH="0" baseline="0" dirty="0" smtClean="0">
                <a:ln>
                  <a:noFill/>
                </a:ln>
                <a:solidFill>
                  <a:srgbClr val="FFFF00"/>
                </a:solidFill>
                <a:effectLst/>
                <a:latin typeface="Times New Roman" pitchFamily="18" charset="0"/>
                <a:cs typeface="Times New Roman" pitchFamily="18" charset="0"/>
              </a:rPr>
              <a:t>каравай пригорал - радовались - пригорелую корочку должна была съесть именинница, чтобы она могла с готовностью принять все от своей судьбы;</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3200" i="1" u="none" strike="noStrike" cap="none" normalizeH="0" baseline="0" dirty="0" smtClean="0">
                <a:ln>
                  <a:noFill/>
                </a:ln>
                <a:solidFill>
                  <a:srgbClr val="FFFF00"/>
                </a:solidFill>
                <a:effectLst/>
                <a:latin typeface="Times New Roman" pitchFamily="18" charset="0"/>
                <a:cs typeface="Times New Roman" pitchFamily="18" charset="0"/>
              </a:rPr>
              <a:t> А </a:t>
            </a:r>
            <a:r>
              <a:rPr kumimoji="0" lang="ru-RU" sz="3200" i="1" u="none" strike="noStrike" cap="none" normalizeH="0" baseline="0" dirty="0" smtClean="0">
                <a:ln>
                  <a:noFill/>
                </a:ln>
                <a:solidFill>
                  <a:srgbClr val="FFFF00"/>
                </a:solidFill>
                <a:effectLst/>
                <a:latin typeface="Times New Roman" pitchFamily="18" charset="0"/>
                <a:cs typeface="Times New Roman" pitchFamily="18" charset="0"/>
              </a:rPr>
              <a:t>вот если каравай трескался - это считалось тревожным знаком.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yslide.ru/documents_2/f3c0b0bec40a30bcbfcce464fc2d848b/img0.jpg"/>
          <p:cNvPicPr>
            <a:picLocks noChangeAspect="1" noChangeArrowheads="1"/>
          </p:cNvPicPr>
          <p:nvPr/>
        </p:nvPicPr>
        <p:blipFill>
          <a:blip r:embed="rId2" cstate="print"/>
          <a:srcRect/>
          <a:stretch>
            <a:fillRect/>
          </a:stretch>
        </p:blipFill>
        <p:spPr bwMode="auto">
          <a:xfrm>
            <a:off x="-59500" y="-1"/>
            <a:ext cx="9203500" cy="6902625"/>
          </a:xfrm>
          <a:prstGeom prst="rect">
            <a:avLst/>
          </a:prstGeom>
          <a:solidFill>
            <a:srgbClr val="CC00CC"/>
          </a:solidFill>
        </p:spPr>
      </p:pic>
      <p:sp>
        <p:nvSpPr>
          <p:cNvPr id="3" name="Прямоугольник 2"/>
          <p:cNvSpPr/>
          <p:nvPr/>
        </p:nvSpPr>
        <p:spPr>
          <a:xfrm>
            <a:off x="683568" y="2564904"/>
            <a:ext cx="7776864" cy="4293096"/>
          </a:xfrm>
          <a:prstGeom prst="rect">
            <a:avLst/>
          </a:prstGeom>
          <a:solidFill>
            <a:srgbClr val="B80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i="1" dirty="0" smtClean="0">
                <a:solidFill>
                  <a:srgbClr val="FFFF00"/>
                </a:solidFill>
                <a:latin typeface="Times New Roman" pitchFamily="18" charset="0"/>
                <a:cs typeface="Times New Roman" pitchFamily="18" charset="0"/>
              </a:rPr>
              <a:t>Известная традиция на Татьянин день - сходить на реку и выбить из половиков всю грязь, скопившуюся в них за праздники. Крестьянские девушки в этот день рано утром шли на реку, где выбивали половики. Деревенские парни помогали отнести чистые половики в деревню, где коврики развешивали по заборам и по ним можно было судить о девушке – какая из нее получится жена.</a:t>
            </a:r>
            <a:endParaRPr lang="ru-RU" sz="2800" i="1" dirty="0">
              <a:solidFill>
                <a:srgbClr val="FFFF00"/>
              </a:solidFill>
              <a:latin typeface="Times New Roman" pitchFamily="18" charset="0"/>
              <a:cs typeface="Times New Roman" pitchFamily="18" charset="0"/>
            </a:endParaRPr>
          </a:p>
        </p:txBody>
      </p:sp>
      <p:pic>
        <p:nvPicPr>
          <p:cNvPr id="34818" name="Picture 2" descr="http://www.nexplorer.ru/load/Image/0114/tatianin__d.jpg"/>
          <p:cNvPicPr>
            <a:picLocks noChangeAspect="1" noChangeArrowheads="1"/>
          </p:cNvPicPr>
          <p:nvPr/>
        </p:nvPicPr>
        <p:blipFill>
          <a:blip r:embed="rId3" cstate="print"/>
          <a:srcRect/>
          <a:stretch>
            <a:fillRect/>
          </a:stretch>
        </p:blipFill>
        <p:spPr bwMode="auto">
          <a:xfrm>
            <a:off x="2627784" y="0"/>
            <a:ext cx="4202834" cy="280188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yslide.ru/documents_2/f3c0b0bec40a30bcbfcce464fc2d848b/img0.jpg"/>
          <p:cNvPicPr>
            <a:picLocks noChangeAspect="1" noChangeArrowheads="1"/>
          </p:cNvPicPr>
          <p:nvPr/>
        </p:nvPicPr>
        <p:blipFill>
          <a:blip r:embed="rId2" cstate="print"/>
          <a:srcRect/>
          <a:stretch>
            <a:fillRect/>
          </a:stretch>
        </p:blipFill>
        <p:spPr bwMode="auto">
          <a:xfrm>
            <a:off x="-59500" y="-1"/>
            <a:ext cx="9203500" cy="6902625"/>
          </a:xfrm>
          <a:prstGeom prst="rect">
            <a:avLst/>
          </a:prstGeom>
          <a:solidFill>
            <a:srgbClr val="CC00CC"/>
          </a:solidFill>
        </p:spPr>
      </p:pic>
      <p:sp>
        <p:nvSpPr>
          <p:cNvPr id="3" name="Прямоугольник 2"/>
          <p:cNvSpPr/>
          <p:nvPr/>
        </p:nvSpPr>
        <p:spPr>
          <a:xfrm>
            <a:off x="683568" y="2420888"/>
            <a:ext cx="7776864" cy="4437112"/>
          </a:xfrm>
          <a:prstGeom prst="rect">
            <a:avLst/>
          </a:prstGeom>
          <a:solidFill>
            <a:srgbClr val="B80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rot="21304580">
            <a:off x="300958" y="721887"/>
            <a:ext cx="8712968" cy="5386090"/>
          </a:xfrm>
          <a:prstGeom prst="rect">
            <a:avLst/>
          </a:prstGeom>
        </p:spPr>
        <p:txBody>
          <a:bodyPr wrap="square">
            <a:spAutoFit/>
          </a:bodyPr>
          <a:lstStyle/>
          <a:p>
            <a:pPr algn="ctr"/>
            <a:r>
              <a:rPr lang="ru-RU" sz="8000" dirty="0">
                <a:solidFill>
                  <a:schemeClr val="bg1"/>
                </a:solidFill>
                <a:latin typeface="Monotype Corsiva" pitchFamily="66" charset="0"/>
              </a:rPr>
              <a:t> </a:t>
            </a:r>
            <a:r>
              <a:rPr lang="ru-RU" sz="8800" b="1" i="1" dirty="0">
                <a:solidFill>
                  <a:srgbClr val="FFFF00"/>
                </a:solidFill>
                <a:latin typeface="Times New Roman" pitchFamily="18" charset="0"/>
                <a:cs typeface="Times New Roman" pitchFamily="18" charset="0"/>
              </a:rPr>
              <a:t>«Итак, </a:t>
            </a:r>
            <a:endParaRPr lang="ru-RU" sz="8800" b="1" i="1" dirty="0" smtClean="0">
              <a:solidFill>
                <a:srgbClr val="FFFF00"/>
              </a:solidFill>
              <a:latin typeface="Times New Roman" pitchFamily="18" charset="0"/>
              <a:cs typeface="Times New Roman" pitchFamily="18" charset="0"/>
            </a:endParaRPr>
          </a:p>
          <a:p>
            <a:pPr algn="ctr"/>
            <a:r>
              <a:rPr lang="ru-RU" sz="8800" b="1" i="1" dirty="0" smtClean="0">
                <a:solidFill>
                  <a:srgbClr val="FFFF00"/>
                </a:solidFill>
                <a:latin typeface="Times New Roman" pitchFamily="18" charset="0"/>
                <a:cs typeface="Times New Roman" pitchFamily="18" charset="0"/>
              </a:rPr>
              <a:t>она </a:t>
            </a:r>
            <a:r>
              <a:rPr lang="ru-RU" sz="8800" b="1" i="1" dirty="0">
                <a:solidFill>
                  <a:srgbClr val="FFFF00"/>
                </a:solidFill>
                <a:latin typeface="Times New Roman" pitchFamily="18" charset="0"/>
                <a:cs typeface="Times New Roman" pitchFamily="18" charset="0"/>
              </a:rPr>
              <a:t>звалась Татьяной...» </a:t>
            </a:r>
            <a:endParaRPr lang="ru-RU" sz="8800" b="1" i="1" dirty="0">
              <a:solidFill>
                <a:srgbClr val="FFFF00"/>
              </a:solidFill>
              <a:latin typeface="Times New Roman" pitchFamily="18" charset="0"/>
              <a:cs typeface="Times New Roman" pitchFamily="18" charset="0"/>
            </a:endParaRPr>
          </a:p>
          <a:p>
            <a:pPr algn="ctr"/>
            <a:r>
              <a:rPr lang="ru-RU" sz="4400" b="1" i="1" dirty="0" smtClean="0">
                <a:solidFill>
                  <a:srgbClr val="FFFF00"/>
                </a:solidFill>
                <a:latin typeface="Times New Roman" pitchFamily="18" charset="0"/>
                <a:cs typeface="Times New Roman" pitchFamily="18" charset="0"/>
              </a:rPr>
              <a:t>А</a:t>
            </a:r>
            <a:r>
              <a:rPr lang="ru-RU" sz="4400" b="1" i="1" dirty="0">
                <a:solidFill>
                  <a:srgbClr val="FFFF00"/>
                </a:solidFill>
                <a:latin typeface="Times New Roman" pitchFamily="18" charset="0"/>
                <a:cs typeface="Times New Roman" pitchFamily="18" charset="0"/>
              </a:rPr>
              <a:t>. С. Пушкин</a:t>
            </a:r>
            <a:r>
              <a:rPr lang="ru-RU" sz="8000" dirty="0">
                <a:solidFill>
                  <a:schemeClr val="bg1"/>
                </a:solidFill>
                <a:latin typeface="Monotype Corsiva" pitchFamily="66" charset="0"/>
              </a:rPr>
              <a:t> </a:t>
            </a:r>
          </a:p>
        </p:txBody>
      </p:sp>
    </p:spTree>
    <p:extLst>
      <p:ext uri="{BB962C8B-B14F-4D97-AF65-F5344CB8AC3E}">
        <p14:creationId xmlns:p14="http://schemas.microsoft.com/office/powerpoint/2010/main" val="4055012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yslide.ru/documents_2/f3c0b0bec40a30bcbfcce464fc2d848b/img0.jpg"/>
          <p:cNvPicPr>
            <a:picLocks noChangeAspect="1" noChangeArrowheads="1"/>
          </p:cNvPicPr>
          <p:nvPr/>
        </p:nvPicPr>
        <p:blipFill>
          <a:blip r:embed="rId2" cstate="print"/>
          <a:srcRect/>
          <a:stretch>
            <a:fillRect/>
          </a:stretch>
        </p:blipFill>
        <p:spPr bwMode="auto">
          <a:xfrm>
            <a:off x="-59500" y="-1"/>
            <a:ext cx="9203500" cy="6902625"/>
          </a:xfrm>
          <a:prstGeom prst="rect">
            <a:avLst/>
          </a:prstGeom>
          <a:solidFill>
            <a:srgbClr val="CC00CC"/>
          </a:solidFill>
        </p:spPr>
      </p:pic>
      <p:sp>
        <p:nvSpPr>
          <p:cNvPr id="3" name="Прямоугольник 2"/>
          <p:cNvSpPr/>
          <p:nvPr/>
        </p:nvSpPr>
        <p:spPr>
          <a:xfrm>
            <a:off x="683568" y="2708920"/>
            <a:ext cx="7776864" cy="4149080"/>
          </a:xfrm>
          <a:prstGeom prst="rect">
            <a:avLst/>
          </a:prstGeom>
          <a:solidFill>
            <a:srgbClr val="B80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83568" y="-436305"/>
            <a:ext cx="7776864" cy="8186857"/>
          </a:xfrm>
          <a:prstGeom prst="rect">
            <a:avLst/>
          </a:prstGeom>
        </p:spPr>
        <p:txBody>
          <a:bodyPr wrap="square">
            <a:spAutoFit/>
          </a:bodyPr>
          <a:lstStyle/>
          <a:p>
            <a:r>
              <a:rPr lang="ru-RU" dirty="0" smtClean="0"/>
              <a:t/>
            </a:r>
            <a:br>
              <a:rPr lang="ru-RU" dirty="0" smtClean="0"/>
            </a:br>
            <a:r>
              <a:rPr lang="ru-RU" dirty="0" smtClean="0"/>
              <a:t/>
            </a:r>
            <a:br>
              <a:rPr lang="ru-RU" dirty="0" smtClean="0"/>
            </a:br>
            <a:r>
              <a:rPr lang="ru-RU" dirty="0" smtClean="0"/>
              <a:t>     </a:t>
            </a:r>
            <a:r>
              <a:rPr lang="ru-RU" sz="3600" i="1" dirty="0" smtClean="0">
                <a:solidFill>
                  <a:srgbClr val="FFFF00"/>
                </a:solidFill>
                <a:latin typeface="Times New Roman" pitchFamily="18" charset="0"/>
                <a:cs typeface="Times New Roman" pitchFamily="18" charset="0"/>
              </a:rPr>
              <a:t>В </a:t>
            </a:r>
            <a:r>
              <a:rPr lang="ru-RU" sz="3600" i="1" dirty="0">
                <a:solidFill>
                  <a:srgbClr val="FFFF00"/>
                </a:solidFill>
                <a:latin typeface="Times New Roman" pitchFamily="18" charset="0"/>
                <a:cs typeface="Times New Roman" pitchFamily="18" charset="0"/>
              </a:rPr>
              <a:t>свою очередь на Татьянин день девушки с помощью всяких хитростей старались приманить женихов. </a:t>
            </a:r>
            <a:r>
              <a:rPr lang="ru-RU" sz="3600" i="1" dirty="0" smtClean="0">
                <a:solidFill>
                  <a:srgbClr val="FFFF00"/>
                </a:solidFill>
                <a:latin typeface="Times New Roman" pitchFamily="18" charset="0"/>
                <a:cs typeface="Times New Roman" pitchFamily="18" charset="0"/>
              </a:rPr>
              <a:t>    Традиция </a:t>
            </a:r>
            <a:r>
              <a:rPr lang="ru-RU" sz="3600" i="1" dirty="0">
                <a:solidFill>
                  <a:srgbClr val="FFFF00"/>
                </a:solidFill>
                <a:latin typeface="Times New Roman" pitchFamily="18" charset="0"/>
                <a:cs typeface="Times New Roman" pitchFamily="18" charset="0"/>
              </a:rPr>
              <a:t>на Татьянин день расстилать у двери дома специальный половичок, может сработать и в наше время. Имейте в виду, что эта примета на Татьянин день обещает, что тот, кто об этот половик в праздник вытрет ноги - будет в доме девушки частым гостем.</a:t>
            </a:r>
            <a:r>
              <a:rPr lang="ru-RU" sz="3600" i="1" dirty="0" smtClean="0">
                <a:solidFill>
                  <a:srgbClr val="FFFF00"/>
                </a:solidFill>
                <a:latin typeface="Times New Roman" pitchFamily="18" charset="0"/>
                <a:cs typeface="Times New Roman" pitchFamily="18" charset="0"/>
              </a:rPr>
              <a:t/>
            </a:r>
            <a:br>
              <a:rPr lang="ru-RU" sz="3600" i="1" dirty="0" smtClean="0">
                <a:solidFill>
                  <a:srgbClr val="FFFF00"/>
                </a:solidFill>
                <a:latin typeface="Times New Roman" pitchFamily="18" charset="0"/>
                <a:cs typeface="Times New Roman" pitchFamily="18" charset="0"/>
              </a:rPr>
            </a:br>
            <a:r>
              <a:rPr lang="ru-RU" sz="3600" i="1" dirty="0" smtClean="0">
                <a:solidFill>
                  <a:srgbClr val="FFFF00"/>
                </a:solidFill>
                <a:latin typeface="Times New Roman" pitchFamily="18" charset="0"/>
                <a:cs typeface="Times New Roman" pitchFamily="18" charset="0"/>
              </a:rPr>
              <a:t/>
            </a:r>
            <a:br>
              <a:rPr lang="ru-RU" sz="3600" i="1" dirty="0" smtClean="0">
                <a:solidFill>
                  <a:srgbClr val="FFFF00"/>
                </a:solidFill>
                <a:latin typeface="Times New Roman" pitchFamily="18" charset="0"/>
                <a:cs typeface="Times New Roman" pitchFamily="18" charset="0"/>
              </a:rPr>
            </a:br>
            <a:endParaRPr lang="ru-RU" sz="2200" i="1" dirty="0">
              <a:solidFill>
                <a:srgbClr val="FFFF00"/>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yslide.ru/documents_2/f3c0b0bec40a30bcbfcce464fc2d848b/img0.jpg"/>
          <p:cNvPicPr>
            <a:picLocks noChangeAspect="1" noChangeArrowheads="1"/>
          </p:cNvPicPr>
          <p:nvPr/>
        </p:nvPicPr>
        <p:blipFill>
          <a:blip r:embed="rId2" cstate="print"/>
          <a:srcRect/>
          <a:stretch>
            <a:fillRect/>
          </a:stretch>
        </p:blipFill>
        <p:spPr bwMode="auto">
          <a:xfrm>
            <a:off x="-59500" y="-1"/>
            <a:ext cx="9203500" cy="6902625"/>
          </a:xfrm>
          <a:prstGeom prst="rect">
            <a:avLst/>
          </a:prstGeom>
          <a:solidFill>
            <a:srgbClr val="CC00CC"/>
          </a:solidFill>
        </p:spPr>
      </p:pic>
      <p:sp>
        <p:nvSpPr>
          <p:cNvPr id="3" name="Прямоугольник 2"/>
          <p:cNvSpPr/>
          <p:nvPr/>
        </p:nvSpPr>
        <p:spPr>
          <a:xfrm>
            <a:off x="683568" y="2564904"/>
            <a:ext cx="7776864" cy="4293096"/>
          </a:xfrm>
          <a:prstGeom prst="rect">
            <a:avLst/>
          </a:prstGeom>
          <a:solidFill>
            <a:srgbClr val="B80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827584" y="260648"/>
            <a:ext cx="7632848" cy="6524863"/>
          </a:xfrm>
          <a:prstGeom prst="rect">
            <a:avLst/>
          </a:prstGeom>
        </p:spPr>
        <p:txBody>
          <a:bodyPr wrap="square">
            <a:spAutoFit/>
          </a:bodyPr>
          <a:lstStyle/>
          <a:p>
            <a:r>
              <a:rPr lang="ru-RU" sz="2200" i="1" dirty="0" smtClean="0">
                <a:solidFill>
                  <a:srgbClr val="FFFF00"/>
                </a:solidFill>
                <a:latin typeface="Times New Roman" pitchFamily="18" charset="0"/>
                <a:cs typeface="Times New Roman" pitchFamily="18" charset="0"/>
              </a:rPr>
              <a:t>   Еще </a:t>
            </a:r>
            <a:r>
              <a:rPr lang="ru-RU" sz="2200" i="1" dirty="0" smtClean="0">
                <a:solidFill>
                  <a:srgbClr val="FFFF00"/>
                </a:solidFill>
                <a:latin typeface="Times New Roman" pitchFamily="18" charset="0"/>
                <a:cs typeface="Times New Roman" pitchFamily="18" charset="0"/>
              </a:rPr>
              <a:t>одна традиция на Татьянин день предписывала девушкам мастерить маленькие метелочки из тряпочек и перьев. Такую метелочку девушка должна была незаметно для всех спрятать в доме потенциального жениха. Если ей это удавалось, то это была верная примета - парень уже никуда не денется, а их совместная жизнь будет долгой и счастливой. Естественно, что старшие в семье женщины отлично знали все девичьи уловки и не каждой удавалось спрятать веничек.</a:t>
            </a:r>
            <a:br>
              <a:rPr lang="ru-RU" sz="2200" i="1" dirty="0" smtClean="0">
                <a:solidFill>
                  <a:srgbClr val="FFFF00"/>
                </a:solidFill>
                <a:latin typeface="Times New Roman" pitchFamily="18" charset="0"/>
                <a:cs typeface="Times New Roman" pitchFamily="18" charset="0"/>
              </a:rPr>
            </a:br>
            <a:r>
              <a:rPr lang="ru-RU" sz="2200" i="1" dirty="0" smtClean="0">
                <a:solidFill>
                  <a:srgbClr val="FFFF00"/>
                </a:solidFill>
                <a:latin typeface="Times New Roman" pitchFamily="18" charset="0"/>
                <a:cs typeface="Times New Roman" pitchFamily="18" charset="0"/>
              </a:rPr>
              <a:t/>
            </a:r>
            <a:br>
              <a:rPr lang="ru-RU" sz="2200" i="1" dirty="0" smtClean="0">
                <a:solidFill>
                  <a:srgbClr val="FFFF00"/>
                </a:solidFill>
                <a:latin typeface="Times New Roman" pitchFamily="18" charset="0"/>
                <a:cs typeface="Times New Roman" pitchFamily="18" charset="0"/>
              </a:rPr>
            </a:br>
            <a:r>
              <a:rPr lang="ru-RU" sz="2200" i="1" dirty="0" smtClean="0">
                <a:solidFill>
                  <a:srgbClr val="FFFF00"/>
                </a:solidFill>
                <a:latin typeface="Times New Roman" pitchFamily="18" charset="0"/>
                <a:cs typeface="Times New Roman" pitchFamily="18" charset="0"/>
              </a:rPr>
              <a:t>   В</a:t>
            </a:r>
            <a:r>
              <a:rPr lang="ru-RU" sz="2200" i="1" dirty="0" smtClean="0">
                <a:solidFill>
                  <a:srgbClr val="FFFF00"/>
                </a:solidFill>
                <a:latin typeface="Times New Roman" pitchFamily="18" charset="0"/>
                <a:cs typeface="Times New Roman" pitchFamily="18" charset="0"/>
              </a:rPr>
              <a:t> Татьянин день существовала еще одна примета - нужно было выходить на самое высокое место в округе и загадывать на солнце желания. Если делать это искренне  от всей души - можно получить желаемое.</a:t>
            </a:r>
            <a:br>
              <a:rPr lang="ru-RU" sz="2200" i="1" dirty="0" smtClean="0">
                <a:solidFill>
                  <a:srgbClr val="FFFF00"/>
                </a:solidFill>
                <a:latin typeface="Times New Roman" pitchFamily="18" charset="0"/>
                <a:cs typeface="Times New Roman" pitchFamily="18" charset="0"/>
              </a:rPr>
            </a:br>
            <a:r>
              <a:rPr lang="ru-RU" sz="2200" i="1" dirty="0" smtClean="0">
                <a:solidFill>
                  <a:srgbClr val="FFFF00"/>
                </a:solidFill>
                <a:latin typeface="Times New Roman" pitchFamily="18" charset="0"/>
                <a:cs typeface="Times New Roman" pitchFamily="18" charset="0"/>
              </a:rPr>
              <a:t/>
            </a:r>
            <a:br>
              <a:rPr lang="ru-RU" sz="2200" i="1" dirty="0" smtClean="0">
                <a:solidFill>
                  <a:srgbClr val="FFFF00"/>
                </a:solidFill>
                <a:latin typeface="Times New Roman" pitchFamily="18" charset="0"/>
                <a:cs typeface="Times New Roman" pitchFamily="18" charset="0"/>
              </a:rPr>
            </a:br>
            <a:r>
              <a:rPr lang="ru-RU" sz="2200" i="1" dirty="0" smtClean="0">
                <a:solidFill>
                  <a:srgbClr val="FFFF00"/>
                </a:solidFill>
                <a:latin typeface="Times New Roman" pitchFamily="18" charset="0"/>
                <a:cs typeface="Times New Roman" pitchFamily="18" charset="0"/>
              </a:rPr>
              <a:t>   Другая </a:t>
            </a:r>
            <a:r>
              <a:rPr lang="ru-RU" sz="2200" i="1" dirty="0" smtClean="0">
                <a:solidFill>
                  <a:srgbClr val="FFFF00"/>
                </a:solidFill>
                <a:latin typeface="Times New Roman" pitchFamily="18" charset="0"/>
                <a:cs typeface="Times New Roman" pitchFamily="18" charset="0"/>
              </a:rPr>
              <a:t>интересная традиция на Татьянин день посвящена хозяйству. В этот день женщины свивали клубки пряжи как можно туже и крупнее, чтобы кочаны капусты уродились тугими и крупными. </a:t>
            </a:r>
            <a:endParaRPr lang="ru-RU" sz="2200" i="1" dirty="0">
              <a:solidFill>
                <a:srgbClr val="FFFF00"/>
              </a:solidFill>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yslide.ru/documents_2/f3c0b0bec40a30bcbfcce464fc2d848b/img0.jpg"/>
          <p:cNvPicPr>
            <a:picLocks noChangeAspect="1" noChangeArrowheads="1"/>
          </p:cNvPicPr>
          <p:nvPr/>
        </p:nvPicPr>
        <p:blipFill>
          <a:blip r:embed="rId2" cstate="print"/>
          <a:srcRect/>
          <a:stretch>
            <a:fillRect/>
          </a:stretch>
        </p:blipFill>
        <p:spPr bwMode="auto">
          <a:xfrm>
            <a:off x="-59500" y="-1"/>
            <a:ext cx="9203500" cy="6902625"/>
          </a:xfrm>
          <a:prstGeom prst="rect">
            <a:avLst/>
          </a:prstGeom>
          <a:solidFill>
            <a:srgbClr val="CC00CC"/>
          </a:solidFill>
        </p:spPr>
      </p:pic>
      <p:sp>
        <p:nvSpPr>
          <p:cNvPr id="3" name="Прямоугольник 2"/>
          <p:cNvSpPr/>
          <p:nvPr/>
        </p:nvSpPr>
        <p:spPr>
          <a:xfrm>
            <a:off x="755576" y="2564904"/>
            <a:ext cx="7776864" cy="4293096"/>
          </a:xfrm>
          <a:prstGeom prst="rect">
            <a:avLst/>
          </a:prstGeom>
          <a:solidFill>
            <a:srgbClr val="B80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sz="2400" b="1" dirty="0" smtClean="0">
              <a:latin typeface="Monotype Corsiva" pitchFamily="66" charset="0"/>
            </a:endParaRPr>
          </a:p>
          <a:p>
            <a:pPr algn="r"/>
            <a:endParaRPr lang="ru-RU" sz="2400" b="1" dirty="0">
              <a:latin typeface="Monotype Corsiva" pitchFamily="66" charset="0"/>
            </a:endParaRPr>
          </a:p>
          <a:p>
            <a:pPr algn="r"/>
            <a:endParaRPr lang="ru-RU" sz="2800" i="1" dirty="0" smtClean="0">
              <a:solidFill>
                <a:srgbClr val="FFFF00"/>
              </a:solidFill>
              <a:latin typeface="Times New Roman" pitchFamily="18" charset="0"/>
              <a:cs typeface="Times New Roman" pitchFamily="18" charset="0"/>
            </a:endParaRPr>
          </a:p>
          <a:p>
            <a:pPr algn="r"/>
            <a:endParaRPr lang="ru-RU" sz="2800" i="1" dirty="0">
              <a:solidFill>
                <a:srgbClr val="FFFF00"/>
              </a:solidFill>
              <a:latin typeface="Times New Roman" pitchFamily="18" charset="0"/>
              <a:cs typeface="Times New Roman" pitchFamily="18" charset="0"/>
            </a:endParaRPr>
          </a:p>
          <a:p>
            <a:pPr algn="r"/>
            <a:r>
              <a:rPr lang="ru-RU" sz="2800" i="1" dirty="0" smtClean="0">
                <a:solidFill>
                  <a:srgbClr val="FFFF00"/>
                </a:solidFill>
                <a:latin typeface="Times New Roman" pitchFamily="18" charset="0"/>
                <a:cs typeface="Times New Roman" pitchFamily="18" charset="0"/>
              </a:rPr>
              <a:t>Также </a:t>
            </a:r>
            <a:r>
              <a:rPr lang="ru-RU" sz="2800" i="1" dirty="0">
                <a:solidFill>
                  <a:srgbClr val="FFFF00"/>
                </a:solidFill>
                <a:latin typeface="Times New Roman" pitchFamily="18" charset="0"/>
                <a:cs typeface="Times New Roman" pitchFamily="18" charset="0"/>
              </a:rPr>
              <a:t>в народе </a:t>
            </a:r>
            <a:r>
              <a:rPr lang="ru-RU" sz="2800" i="1" dirty="0" smtClean="0">
                <a:solidFill>
                  <a:srgbClr val="FFFF00"/>
                </a:solidFill>
                <a:latin typeface="Times New Roman" pitchFamily="18" charset="0"/>
                <a:cs typeface="Times New Roman" pitchFamily="18" charset="0"/>
              </a:rPr>
              <a:t>существовали</a:t>
            </a:r>
          </a:p>
          <a:p>
            <a:pPr algn="r"/>
            <a:r>
              <a:rPr lang="ru-RU" sz="2800" i="1" dirty="0" smtClean="0">
                <a:solidFill>
                  <a:srgbClr val="FFFF00"/>
                </a:solidFill>
                <a:latin typeface="Times New Roman" pitchFamily="18" charset="0"/>
                <a:cs typeface="Times New Roman" pitchFamily="18" charset="0"/>
              </a:rPr>
              <a:t> </a:t>
            </a:r>
            <a:r>
              <a:rPr lang="ru-RU" sz="2800" i="1" dirty="0">
                <a:solidFill>
                  <a:srgbClr val="FFFF00"/>
                </a:solidFill>
                <a:latin typeface="Times New Roman" pitchFamily="18" charset="0"/>
                <a:cs typeface="Times New Roman" pitchFamily="18" charset="0"/>
              </a:rPr>
              <a:t>разнообразные </a:t>
            </a:r>
            <a:r>
              <a:rPr lang="ru-RU" sz="2800" i="1" dirty="0" smtClean="0">
                <a:solidFill>
                  <a:srgbClr val="FFFF00"/>
                </a:solidFill>
                <a:latin typeface="Times New Roman" pitchFamily="18" charset="0"/>
                <a:cs typeface="Times New Roman" pitchFamily="18" charset="0"/>
              </a:rPr>
              <a:t>приметы</a:t>
            </a:r>
          </a:p>
          <a:p>
            <a:pPr algn="r"/>
            <a:r>
              <a:rPr lang="ru-RU" sz="2800" i="1" dirty="0" smtClean="0">
                <a:solidFill>
                  <a:srgbClr val="FFFF00"/>
                </a:solidFill>
                <a:latin typeface="Times New Roman" pitchFamily="18" charset="0"/>
                <a:cs typeface="Times New Roman" pitchFamily="18" charset="0"/>
              </a:rPr>
              <a:t> </a:t>
            </a:r>
            <a:r>
              <a:rPr lang="ru-RU" sz="2800" i="1" dirty="0">
                <a:solidFill>
                  <a:srgbClr val="FFFF00"/>
                </a:solidFill>
                <a:latin typeface="Times New Roman" pitchFamily="18" charset="0"/>
                <a:cs typeface="Times New Roman" pitchFamily="18" charset="0"/>
              </a:rPr>
              <a:t>на Татьянин день. И знали </a:t>
            </a:r>
            <a:r>
              <a:rPr lang="ru-RU" sz="2800" i="1" dirty="0" smtClean="0">
                <a:solidFill>
                  <a:srgbClr val="FFFF00"/>
                </a:solidFill>
                <a:latin typeface="Times New Roman" pitchFamily="18" charset="0"/>
                <a:cs typeface="Times New Roman" pitchFamily="18" charset="0"/>
              </a:rPr>
              <a:t>приметы</a:t>
            </a:r>
          </a:p>
          <a:p>
            <a:pPr algn="r"/>
            <a:r>
              <a:rPr lang="ru-RU" sz="2800" i="1" dirty="0" smtClean="0">
                <a:solidFill>
                  <a:srgbClr val="FFFF00"/>
                </a:solidFill>
                <a:latin typeface="Times New Roman" pitchFamily="18" charset="0"/>
                <a:cs typeface="Times New Roman" pitchFamily="18" charset="0"/>
              </a:rPr>
              <a:t> </a:t>
            </a:r>
            <a:r>
              <a:rPr lang="ru-RU" sz="2800" i="1" dirty="0">
                <a:solidFill>
                  <a:srgbClr val="FFFF00"/>
                </a:solidFill>
                <a:latin typeface="Times New Roman" pitchFamily="18" charset="0"/>
                <a:cs typeface="Times New Roman" pitchFamily="18" charset="0"/>
              </a:rPr>
              <a:t>все от мала до велика. Обычно в старину, </a:t>
            </a:r>
            <a:endParaRPr lang="ru-RU" sz="2800" i="1" dirty="0" smtClean="0">
              <a:solidFill>
                <a:srgbClr val="FFFF00"/>
              </a:solidFill>
              <a:latin typeface="Times New Roman" pitchFamily="18" charset="0"/>
              <a:cs typeface="Times New Roman" pitchFamily="18" charset="0"/>
            </a:endParaRPr>
          </a:p>
          <a:p>
            <a:pPr algn="r"/>
            <a:r>
              <a:rPr lang="ru-RU" sz="2800" i="1" dirty="0" smtClean="0">
                <a:solidFill>
                  <a:srgbClr val="FFFF00"/>
                </a:solidFill>
                <a:latin typeface="Times New Roman" pitchFamily="18" charset="0"/>
                <a:cs typeface="Times New Roman" pitchFamily="18" charset="0"/>
              </a:rPr>
              <a:t>25 </a:t>
            </a:r>
            <a:r>
              <a:rPr lang="ru-RU" sz="2800" i="1" dirty="0">
                <a:solidFill>
                  <a:srgbClr val="FFFF00"/>
                </a:solidFill>
                <a:latin typeface="Times New Roman" pitchFamily="18" charset="0"/>
                <a:cs typeface="Times New Roman" pitchFamily="18" charset="0"/>
              </a:rPr>
              <a:t>января и Татьянин день народ </a:t>
            </a:r>
            <a:r>
              <a:rPr lang="ru-RU" sz="2800" i="1" dirty="0" smtClean="0">
                <a:solidFill>
                  <a:srgbClr val="FFFF00"/>
                </a:solidFill>
                <a:latin typeface="Times New Roman" pitchFamily="18" charset="0"/>
                <a:cs typeface="Times New Roman" pitchFamily="18" charset="0"/>
              </a:rPr>
              <a:t>обращал</a:t>
            </a:r>
          </a:p>
          <a:p>
            <a:pPr algn="r"/>
            <a:r>
              <a:rPr lang="ru-RU" sz="2800" i="1" dirty="0" smtClean="0">
                <a:solidFill>
                  <a:srgbClr val="FFFF00"/>
                </a:solidFill>
                <a:latin typeface="Times New Roman" pitchFamily="18" charset="0"/>
                <a:cs typeface="Times New Roman" pitchFamily="18" charset="0"/>
              </a:rPr>
              <a:t> </a:t>
            </a:r>
            <a:r>
              <a:rPr lang="ru-RU" sz="2800" i="1" dirty="0">
                <a:solidFill>
                  <a:srgbClr val="FFFF00"/>
                </a:solidFill>
                <a:latin typeface="Times New Roman" pitchFamily="18" charset="0"/>
                <a:cs typeface="Times New Roman" pitchFamily="18" charset="0"/>
              </a:rPr>
              <a:t>внимание на погоду: </a:t>
            </a:r>
            <a:endParaRPr lang="ru-RU" sz="2800" i="1" dirty="0" smtClean="0">
              <a:solidFill>
                <a:srgbClr val="FFFF00"/>
              </a:solidFill>
              <a:latin typeface="Times New Roman" pitchFamily="18" charset="0"/>
              <a:cs typeface="Times New Roman" pitchFamily="18" charset="0"/>
            </a:endParaRPr>
          </a:p>
          <a:p>
            <a:pPr algn="ctr"/>
            <a:endParaRPr lang="ru-RU" dirty="0"/>
          </a:p>
        </p:txBody>
      </p:sp>
      <p:pic>
        <p:nvPicPr>
          <p:cNvPr id="33794" name="Picture 2" descr="http://www.nexplorer.ru/load/Image/1113/pt_sinitca.jpg"/>
          <p:cNvPicPr>
            <a:picLocks noChangeAspect="1" noChangeArrowheads="1"/>
          </p:cNvPicPr>
          <p:nvPr/>
        </p:nvPicPr>
        <p:blipFill>
          <a:blip r:embed="rId3" cstate="print"/>
          <a:srcRect/>
          <a:stretch>
            <a:fillRect/>
          </a:stretch>
        </p:blipFill>
        <p:spPr bwMode="auto">
          <a:xfrm>
            <a:off x="745668" y="3140968"/>
            <a:ext cx="2592288" cy="1728192"/>
          </a:xfrm>
          <a:prstGeom prst="rect">
            <a:avLst/>
          </a:prstGeom>
          <a:noFill/>
        </p:spPr>
      </p:pic>
      <p:sp>
        <p:nvSpPr>
          <p:cNvPr id="6" name="Прямоугольник 5"/>
          <p:cNvSpPr/>
          <p:nvPr/>
        </p:nvSpPr>
        <p:spPr>
          <a:xfrm>
            <a:off x="1331640" y="476672"/>
            <a:ext cx="6912768" cy="2862322"/>
          </a:xfrm>
          <a:prstGeom prst="rect">
            <a:avLst/>
          </a:prstGeom>
        </p:spPr>
        <p:txBody>
          <a:bodyPr wrap="square">
            <a:spAutoFit/>
          </a:bodyPr>
          <a:lstStyle/>
          <a:p>
            <a:pPr algn="ctr"/>
            <a:r>
              <a:rPr lang="ru-RU" sz="6000" b="1" i="1" dirty="0">
                <a:solidFill>
                  <a:srgbClr val="FFFF00"/>
                </a:solidFill>
                <a:latin typeface="Times New Roman" pitchFamily="18" charset="0"/>
                <a:cs typeface="Times New Roman" pitchFamily="18" charset="0"/>
              </a:rPr>
              <a:t>Приметы </a:t>
            </a:r>
            <a:endParaRPr lang="ru-RU" sz="6000" b="1" i="1" dirty="0" smtClean="0">
              <a:solidFill>
                <a:srgbClr val="FFFF00"/>
              </a:solidFill>
              <a:latin typeface="Times New Roman" pitchFamily="18" charset="0"/>
              <a:cs typeface="Times New Roman" pitchFamily="18" charset="0"/>
            </a:endParaRPr>
          </a:p>
          <a:p>
            <a:pPr algn="ctr"/>
            <a:r>
              <a:rPr lang="ru-RU" sz="6000" b="1" i="1" dirty="0">
                <a:solidFill>
                  <a:srgbClr val="FFFF00"/>
                </a:solidFill>
                <a:latin typeface="Times New Roman" pitchFamily="18" charset="0"/>
                <a:cs typeface="Times New Roman" pitchFamily="18" charset="0"/>
              </a:rPr>
              <a:t>н</a:t>
            </a:r>
            <a:r>
              <a:rPr lang="ru-RU" sz="6000" b="1" i="1" dirty="0" smtClean="0">
                <a:solidFill>
                  <a:srgbClr val="FFFF00"/>
                </a:solidFill>
                <a:latin typeface="Times New Roman" pitchFamily="18" charset="0"/>
                <a:cs typeface="Times New Roman" pitchFamily="18" charset="0"/>
              </a:rPr>
              <a:t>а</a:t>
            </a:r>
          </a:p>
          <a:p>
            <a:pPr algn="ctr"/>
            <a:r>
              <a:rPr lang="ru-RU" sz="6000" b="1" i="1" dirty="0" smtClean="0">
                <a:solidFill>
                  <a:srgbClr val="FFFF00"/>
                </a:solidFill>
                <a:latin typeface="Times New Roman" pitchFamily="18" charset="0"/>
                <a:cs typeface="Times New Roman" pitchFamily="18" charset="0"/>
              </a:rPr>
              <a:t> </a:t>
            </a:r>
            <a:r>
              <a:rPr lang="ru-RU" sz="6000" b="1" i="1" dirty="0">
                <a:solidFill>
                  <a:srgbClr val="FFFF00"/>
                </a:solidFill>
                <a:latin typeface="Times New Roman" pitchFamily="18" charset="0"/>
                <a:cs typeface="Times New Roman" pitchFamily="18" charset="0"/>
              </a:rPr>
              <a:t>Татьянин день</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yslide.ru/documents_2/f3c0b0bec40a30bcbfcce464fc2d848b/img0.jpg"/>
          <p:cNvPicPr>
            <a:picLocks noChangeAspect="1" noChangeArrowheads="1"/>
          </p:cNvPicPr>
          <p:nvPr/>
        </p:nvPicPr>
        <p:blipFill>
          <a:blip r:embed="rId2" cstate="print"/>
          <a:srcRect/>
          <a:stretch>
            <a:fillRect/>
          </a:stretch>
        </p:blipFill>
        <p:spPr bwMode="auto">
          <a:xfrm>
            <a:off x="-59500" y="-1"/>
            <a:ext cx="9203500" cy="6902625"/>
          </a:xfrm>
          <a:prstGeom prst="rect">
            <a:avLst/>
          </a:prstGeom>
          <a:solidFill>
            <a:srgbClr val="CC00CC"/>
          </a:solidFill>
        </p:spPr>
      </p:pic>
      <p:sp>
        <p:nvSpPr>
          <p:cNvPr id="3" name="Прямоугольник 2"/>
          <p:cNvSpPr/>
          <p:nvPr/>
        </p:nvSpPr>
        <p:spPr>
          <a:xfrm>
            <a:off x="683568" y="2564904"/>
            <a:ext cx="7776864" cy="4293096"/>
          </a:xfrm>
          <a:prstGeom prst="rect">
            <a:avLst/>
          </a:prstGeom>
          <a:solidFill>
            <a:srgbClr val="B80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827584" y="332656"/>
            <a:ext cx="7632848" cy="6186309"/>
          </a:xfrm>
          <a:prstGeom prst="rect">
            <a:avLst/>
          </a:prstGeom>
        </p:spPr>
        <p:txBody>
          <a:bodyPr wrap="square">
            <a:spAutoFit/>
          </a:bodyPr>
          <a:lstStyle/>
          <a:p>
            <a:r>
              <a:rPr lang="ru-RU" sz="3600" i="1" dirty="0" smtClean="0">
                <a:solidFill>
                  <a:srgbClr val="FFFF00"/>
                </a:solidFill>
                <a:latin typeface="Times New Roman" pitchFamily="18" charset="0"/>
                <a:cs typeface="Times New Roman" pitchFamily="18" charset="0"/>
              </a:rPr>
              <a:t>  Если </a:t>
            </a:r>
            <a:r>
              <a:rPr lang="ru-RU" sz="3600" i="1" dirty="0">
                <a:solidFill>
                  <a:srgbClr val="FFFF00"/>
                </a:solidFill>
                <a:latin typeface="Times New Roman" pitchFamily="18" charset="0"/>
                <a:cs typeface="Times New Roman" pitchFamily="18" charset="0"/>
              </a:rPr>
              <a:t>идёт снег на день Крещенской Татьяны (Татьянин день, Бабий кут), значит ожидается морозный февраль и лето с дождями.</a:t>
            </a:r>
          </a:p>
          <a:p>
            <a:r>
              <a:rPr lang="ru-RU" sz="3600" i="1" dirty="0" smtClean="0">
                <a:solidFill>
                  <a:srgbClr val="FFFF00"/>
                </a:solidFill>
                <a:latin typeface="Times New Roman" pitchFamily="18" charset="0"/>
                <a:cs typeface="Times New Roman" pitchFamily="18" charset="0"/>
              </a:rPr>
              <a:t>  Солнечный </a:t>
            </a:r>
            <a:r>
              <a:rPr lang="ru-RU" sz="3600" i="1" dirty="0">
                <a:solidFill>
                  <a:srgbClr val="FFFF00"/>
                </a:solidFill>
                <a:latin typeface="Times New Roman" pitchFamily="18" charset="0"/>
                <a:cs typeface="Times New Roman" pitchFamily="18" charset="0"/>
              </a:rPr>
              <a:t>восход в Татьянин день олицетворял раннюю весну, скорый прилет птиц и ранний нерест рыбы.</a:t>
            </a:r>
          </a:p>
          <a:p>
            <a:r>
              <a:rPr lang="ru-RU" sz="3600" i="1" dirty="0">
                <a:solidFill>
                  <a:srgbClr val="FFFF00"/>
                </a:solidFill>
                <a:latin typeface="Times New Roman" pitchFamily="18" charset="0"/>
                <a:cs typeface="Times New Roman" pitchFamily="18" charset="0"/>
              </a:rPr>
              <a:t>И колхозники ждали Татьянин день, у них своя примета. Если в этот день морозно и солнечно, значит урожай будет богатым</a:t>
            </a:r>
            <a:r>
              <a:rPr lang="ru-RU" sz="3600" i="1" dirty="0" smtClean="0">
                <a:solidFill>
                  <a:srgbClr val="FFFF00"/>
                </a:solidFill>
                <a:latin typeface="Times New Roman" pitchFamily="18" charset="0"/>
                <a:cs typeface="Times New Roman" pitchFamily="18" charset="0"/>
              </a:rPr>
              <a:t>!</a:t>
            </a:r>
            <a:endParaRPr lang="ru-RU" sz="3600" i="1" dirty="0">
              <a:solidFill>
                <a:srgbClr val="FFFF00"/>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yslide.ru/documents_2/f3c0b0bec40a30bcbfcce464fc2d848b/img0.jpg"/>
          <p:cNvPicPr>
            <a:picLocks noChangeAspect="1" noChangeArrowheads="1"/>
          </p:cNvPicPr>
          <p:nvPr/>
        </p:nvPicPr>
        <p:blipFill>
          <a:blip r:embed="rId2" cstate="print"/>
          <a:srcRect/>
          <a:stretch>
            <a:fillRect/>
          </a:stretch>
        </p:blipFill>
        <p:spPr bwMode="auto">
          <a:xfrm>
            <a:off x="-59500" y="-1"/>
            <a:ext cx="9203500" cy="6902625"/>
          </a:xfrm>
          <a:prstGeom prst="rect">
            <a:avLst/>
          </a:prstGeom>
          <a:solidFill>
            <a:srgbClr val="CC00CC"/>
          </a:solidFill>
        </p:spPr>
      </p:pic>
      <p:sp>
        <p:nvSpPr>
          <p:cNvPr id="3" name="Прямоугольник 2"/>
          <p:cNvSpPr/>
          <p:nvPr/>
        </p:nvSpPr>
        <p:spPr>
          <a:xfrm>
            <a:off x="683568" y="2564904"/>
            <a:ext cx="7776864" cy="4293096"/>
          </a:xfrm>
          <a:prstGeom prst="rect">
            <a:avLst/>
          </a:prstGeom>
          <a:solidFill>
            <a:srgbClr val="B80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3059832" y="2060848"/>
            <a:ext cx="5616624" cy="4365104"/>
          </a:xfrm>
          <a:prstGeom prst="rect">
            <a:avLst/>
          </a:prstGeom>
          <a:solidFill>
            <a:srgbClr val="B80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600" i="1" dirty="0">
                <a:solidFill>
                  <a:srgbClr val="FFFF00"/>
                </a:solidFill>
                <a:latin typeface="Monotype Corsiva" pitchFamily="66" charset="0"/>
              </a:rPr>
              <a:t>В поколении наших бабушек имя Татьяна было самым популярным среди женских имен, скорее всего, благодаря пушкинскому «Евгению Онегину». Первой известной носительницей этого имени была святая мученица </a:t>
            </a:r>
            <a:r>
              <a:rPr lang="ru-RU" sz="2600" i="1" dirty="0" err="1">
                <a:solidFill>
                  <a:srgbClr val="FFFF00"/>
                </a:solidFill>
                <a:latin typeface="Monotype Corsiva" pitchFamily="66" charset="0"/>
              </a:rPr>
              <a:t>Татиана</a:t>
            </a:r>
            <a:r>
              <a:rPr lang="ru-RU" sz="2600" i="1" dirty="0">
                <a:solidFill>
                  <a:srgbClr val="FFFF00"/>
                </a:solidFill>
                <a:latin typeface="Monotype Corsiva" pitchFamily="66" charset="0"/>
              </a:rPr>
              <a:t> Римская, которую икона святой Татьяны изображает в виде прекрасной девушки. Однако, несмотря на свою молодость, </a:t>
            </a:r>
            <a:r>
              <a:rPr lang="ru-RU" sz="2600" i="1" dirty="0" err="1">
                <a:solidFill>
                  <a:srgbClr val="FFFF00"/>
                </a:solidFill>
                <a:latin typeface="Monotype Corsiva" pitchFamily="66" charset="0"/>
              </a:rPr>
              <a:t>Татиана</a:t>
            </a:r>
            <a:r>
              <a:rPr lang="ru-RU" sz="2600" i="1" dirty="0">
                <a:solidFill>
                  <a:srgbClr val="FFFF00"/>
                </a:solidFill>
                <a:latin typeface="Monotype Corsiva" pitchFamily="66" charset="0"/>
              </a:rPr>
              <a:t> проявила такую же стойкость в отстаивании христианской веры, как и мученики-мужчины.</a:t>
            </a:r>
            <a:r>
              <a:rPr lang="ru-RU" dirty="0" smtClean="0"/>
              <a:t/>
            </a:r>
            <a:br>
              <a:rPr lang="ru-RU" dirty="0" smtClean="0"/>
            </a:br>
            <a:endParaRPr lang="ru-RU" dirty="0"/>
          </a:p>
        </p:txBody>
      </p:sp>
      <p:pic>
        <p:nvPicPr>
          <p:cNvPr id="7170" name="Picture 2" descr="http://crosti.ru/patterns/00/06/4c/972b2b5106/picture.jpg"/>
          <p:cNvPicPr>
            <a:picLocks noChangeAspect="1" noChangeArrowheads="1"/>
          </p:cNvPicPr>
          <p:nvPr/>
        </p:nvPicPr>
        <p:blipFill>
          <a:blip r:embed="rId3" cstate="print"/>
          <a:srcRect/>
          <a:stretch>
            <a:fillRect/>
          </a:stretch>
        </p:blipFill>
        <p:spPr bwMode="auto">
          <a:xfrm>
            <a:off x="683568" y="2564904"/>
            <a:ext cx="2232248" cy="3311374"/>
          </a:xfrm>
          <a:prstGeom prst="rect">
            <a:avLst/>
          </a:prstGeom>
          <a:noFill/>
        </p:spPr>
      </p:pic>
      <p:sp>
        <p:nvSpPr>
          <p:cNvPr id="6" name="Прямоугольник 5"/>
          <p:cNvSpPr/>
          <p:nvPr/>
        </p:nvSpPr>
        <p:spPr>
          <a:xfrm>
            <a:off x="323528" y="404664"/>
            <a:ext cx="8352928" cy="2031325"/>
          </a:xfrm>
          <a:prstGeom prst="rect">
            <a:avLst/>
          </a:prstGeom>
        </p:spPr>
        <p:txBody>
          <a:bodyPr wrap="square">
            <a:spAutoFit/>
          </a:bodyPr>
          <a:lstStyle/>
          <a:p>
            <a:r>
              <a:rPr lang="ru-RU" sz="6000" b="1" i="1" dirty="0">
                <a:solidFill>
                  <a:srgbClr val="FFFF00"/>
                </a:solidFill>
                <a:latin typeface="Times New Roman" pitchFamily="18" charset="0"/>
                <a:cs typeface="Times New Roman" pitchFamily="18" charset="0"/>
              </a:rPr>
              <a:t>Икона святой Татьяны</a:t>
            </a:r>
            <a:r>
              <a:rPr lang="ru-RU" sz="6600" dirty="0" smtClean="0">
                <a:solidFill>
                  <a:srgbClr val="FFFF00"/>
                </a:solidFill>
                <a:latin typeface="Monotype Corsiva" pitchFamily="66" charset="0"/>
              </a:rPr>
              <a:t/>
            </a:r>
            <a:br>
              <a:rPr lang="ru-RU" sz="6600" dirty="0" smtClean="0">
                <a:solidFill>
                  <a:srgbClr val="FFFF00"/>
                </a:solidFill>
                <a:latin typeface="Monotype Corsiva" pitchFamily="66" charset="0"/>
              </a:rPr>
            </a:br>
            <a:endParaRPr lang="ru-RU" sz="6600" dirty="0">
              <a:solidFill>
                <a:srgbClr val="FFFF00"/>
              </a:solidFill>
              <a:latin typeface="Monotype Corsiva"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yslide.ru/documents_2/f3c0b0bec40a30bcbfcce464fc2d848b/img0.jpg"/>
          <p:cNvPicPr>
            <a:picLocks noChangeAspect="1" noChangeArrowheads="1"/>
          </p:cNvPicPr>
          <p:nvPr/>
        </p:nvPicPr>
        <p:blipFill>
          <a:blip r:embed="rId3" cstate="print"/>
          <a:srcRect/>
          <a:stretch>
            <a:fillRect/>
          </a:stretch>
        </p:blipFill>
        <p:spPr bwMode="auto">
          <a:xfrm>
            <a:off x="-59500" y="0"/>
            <a:ext cx="9203500" cy="6902625"/>
          </a:xfrm>
          <a:prstGeom prst="rect">
            <a:avLst/>
          </a:prstGeom>
          <a:solidFill>
            <a:srgbClr val="CC00CC"/>
          </a:solidFill>
        </p:spPr>
      </p:pic>
      <p:sp>
        <p:nvSpPr>
          <p:cNvPr id="3" name="Прямоугольник 2"/>
          <p:cNvSpPr/>
          <p:nvPr/>
        </p:nvSpPr>
        <p:spPr>
          <a:xfrm>
            <a:off x="683568" y="2564904"/>
            <a:ext cx="7704856" cy="4293096"/>
          </a:xfrm>
          <a:prstGeom prst="rect">
            <a:avLst/>
          </a:prstGeom>
          <a:solidFill>
            <a:srgbClr val="B80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latin typeface="Monotype Corsiva" pitchFamily="66" charset="0"/>
            </a:endParaRPr>
          </a:p>
        </p:txBody>
      </p:sp>
      <p:pic>
        <p:nvPicPr>
          <p:cNvPr id="8196" name="Picture 4" descr="https://avatars.mds.yandex.net/get-pdb/1927573/2d735e8e-ba30-438a-8272-5ea05f4b2a73/s1200"/>
          <p:cNvPicPr>
            <a:picLocks noChangeAspect="1" noChangeArrowheads="1"/>
          </p:cNvPicPr>
          <p:nvPr/>
        </p:nvPicPr>
        <p:blipFill>
          <a:blip r:embed="rId4" cstate="print"/>
          <a:srcRect/>
          <a:stretch>
            <a:fillRect/>
          </a:stretch>
        </p:blipFill>
        <p:spPr bwMode="auto">
          <a:xfrm>
            <a:off x="6228184" y="2348880"/>
            <a:ext cx="2386347" cy="3600400"/>
          </a:xfrm>
          <a:prstGeom prst="rect">
            <a:avLst/>
          </a:prstGeom>
          <a:noFill/>
        </p:spPr>
      </p:pic>
      <p:sp>
        <p:nvSpPr>
          <p:cNvPr id="6" name="TextBox 5"/>
          <p:cNvSpPr txBox="1"/>
          <p:nvPr/>
        </p:nvSpPr>
        <p:spPr>
          <a:xfrm>
            <a:off x="683568" y="260648"/>
            <a:ext cx="5750556" cy="7048083"/>
          </a:xfrm>
          <a:prstGeom prst="rect">
            <a:avLst/>
          </a:prstGeom>
          <a:noFill/>
        </p:spPr>
        <p:txBody>
          <a:bodyPr wrap="square" rtlCol="0">
            <a:spAutoFit/>
          </a:bodyPr>
          <a:lstStyle/>
          <a:p>
            <a:pPr algn="ctr"/>
            <a:r>
              <a:rPr lang="ru-RU" sz="2800" i="1" dirty="0" err="1" smtClean="0">
                <a:solidFill>
                  <a:srgbClr val="FFFF00"/>
                </a:solidFill>
                <a:latin typeface="Times New Roman" pitchFamily="18" charset="0"/>
                <a:cs typeface="Times New Roman" pitchFamily="18" charset="0"/>
              </a:rPr>
              <a:t>Татиана</a:t>
            </a:r>
            <a:r>
              <a:rPr lang="ru-RU" sz="2800" i="1" dirty="0" smtClean="0">
                <a:solidFill>
                  <a:srgbClr val="FFFF00"/>
                </a:solidFill>
                <a:latin typeface="Times New Roman" pitchFamily="18" charset="0"/>
                <a:cs typeface="Times New Roman" pitchFamily="18" charset="0"/>
              </a:rPr>
              <a:t> была родом из знатной римской  семьи, где почитали Христа и воспитали девочку в верности Христовой вере и благочестии. </a:t>
            </a:r>
            <a:r>
              <a:rPr lang="ru-RU" sz="2800" i="1" dirty="0" err="1" smtClean="0">
                <a:solidFill>
                  <a:srgbClr val="FFFF00"/>
                </a:solidFill>
                <a:latin typeface="Times New Roman" pitchFamily="18" charset="0"/>
                <a:cs typeface="Times New Roman" pitchFamily="18" charset="0"/>
              </a:rPr>
              <a:t>Татиана</a:t>
            </a:r>
            <a:r>
              <a:rPr lang="ru-RU" sz="2800" i="1" dirty="0" smtClean="0">
                <a:solidFill>
                  <a:srgbClr val="FFFF00"/>
                </a:solidFill>
                <a:latin typeface="Times New Roman" pitchFamily="18" charset="0"/>
                <a:cs typeface="Times New Roman" pitchFamily="18" charset="0"/>
              </a:rPr>
              <a:t> решила посвятить всю свою жизнь Христу и дала обет целомудрия. Ее доброта не знала границ: она помогала сирым и убогим </a:t>
            </a:r>
            <a:r>
              <a:rPr lang="ru-RU" sz="2800" i="1" dirty="0" smtClean="0">
                <a:solidFill>
                  <a:srgbClr val="FFFF00"/>
                </a:solidFill>
                <a:latin typeface="Times New Roman" pitchFamily="18" charset="0"/>
                <a:cs typeface="Times New Roman" pitchFamily="18" charset="0"/>
              </a:rPr>
              <a:t>пищей, </a:t>
            </a:r>
            <a:r>
              <a:rPr lang="ru-RU" sz="2800" i="1" dirty="0" smtClean="0">
                <a:solidFill>
                  <a:srgbClr val="FFFF00"/>
                </a:solidFill>
                <a:latin typeface="Times New Roman" pitchFamily="18" charset="0"/>
                <a:cs typeface="Times New Roman" pitchFamily="18" charset="0"/>
              </a:rPr>
              <a:t>одеждой и молитвой, лечила больных, и за свою праведную жизнь стала первой в истории христианства диаконисой (до этого дьяконами могли быть только мужчины).</a:t>
            </a:r>
          </a:p>
          <a:p>
            <a:endParaRPr lang="ru-RU" sz="3200" b="1" i="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yslide.ru/documents_2/f3c0b0bec40a30bcbfcce464fc2d848b/img0.jpg"/>
          <p:cNvPicPr>
            <a:picLocks noChangeAspect="1" noChangeArrowheads="1"/>
          </p:cNvPicPr>
          <p:nvPr/>
        </p:nvPicPr>
        <p:blipFill>
          <a:blip r:embed="rId2" cstate="print"/>
          <a:srcRect/>
          <a:stretch>
            <a:fillRect/>
          </a:stretch>
        </p:blipFill>
        <p:spPr bwMode="auto">
          <a:xfrm>
            <a:off x="-59500" y="-1"/>
            <a:ext cx="9203500" cy="6902625"/>
          </a:xfrm>
          <a:prstGeom prst="rect">
            <a:avLst/>
          </a:prstGeom>
          <a:solidFill>
            <a:srgbClr val="CC00CC"/>
          </a:solidFill>
        </p:spPr>
      </p:pic>
      <p:sp>
        <p:nvSpPr>
          <p:cNvPr id="3" name="Прямоугольник 2"/>
          <p:cNvSpPr/>
          <p:nvPr/>
        </p:nvSpPr>
        <p:spPr>
          <a:xfrm>
            <a:off x="683568" y="2564904"/>
            <a:ext cx="7776864" cy="4293096"/>
          </a:xfrm>
          <a:prstGeom prst="rect">
            <a:avLst/>
          </a:prstGeom>
          <a:solidFill>
            <a:srgbClr val="B80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683568" y="404664"/>
            <a:ext cx="7704856" cy="5693866"/>
          </a:xfrm>
          <a:prstGeom prst="rect">
            <a:avLst/>
          </a:prstGeom>
          <a:noFill/>
        </p:spPr>
        <p:txBody>
          <a:bodyPr wrap="square" rtlCol="0">
            <a:spAutoFit/>
          </a:bodyPr>
          <a:lstStyle/>
          <a:p>
            <a:r>
              <a:rPr lang="ru-RU" sz="2800" b="1" i="1" dirty="0" smtClean="0">
                <a:solidFill>
                  <a:srgbClr val="FFFF00"/>
                </a:solidFill>
                <a:latin typeface="Times New Roman" pitchFamily="18" charset="0"/>
                <a:cs typeface="Times New Roman" pitchFamily="18" charset="0"/>
              </a:rPr>
              <a:t>  25 </a:t>
            </a:r>
            <a:r>
              <a:rPr lang="ru-RU" sz="2800" b="1" i="1" dirty="0">
                <a:solidFill>
                  <a:srgbClr val="FFFF00"/>
                </a:solidFill>
                <a:latin typeface="Times New Roman" pitchFamily="18" charset="0"/>
                <a:cs typeface="Times New Roman" pitchFamily="18" charset="0"/>
              </a:rPr>
              <a:t>января отмечается прекрасный праздник - Татьянин день, который в народе называют также Татьяна крещенская или Бабий кут. </a:t>
            </a:r>
            <a:endParaRPr lang="ru-RU" sz="2800" b="1" i="1" dirty="0" smtClean="0">
              <a:solidFill>
                <a:srgbClr val="FFFF00"/>
              </a:solidFill>
              <a:latin typeface="Times New Roman" pitchFamily="18" charset="0"/>
              <a:cs typeface="Times New Roman" pitchFamily="18" charset="0"/>
            </a:endParaRPr>
          </a:p>
          <a:p>
            <a:r>
              <a:rPr lang="ru-RU" sz="2800" b="1" i="1" dirty="0" smtClean="0">
                <a:solidFill>
                  <a:srgbClr val="FFFF00"/>
                </a:solidFill>
                <a:latin typeface="Times New Roman" pitchFamily="18" charset="0"/>
                <a:cs typeface="Times New Roman" pitchFamily="18" charset="0"/>
              </a:rPr>
              <a:t>  В </a:t>
            </a:r>
            <a:r>
              <a:rPr lang="ru-RU" sz="2800" b="1" i="1" dirty="0">
                <a:solidFill>
                  <a:srgbClr val="FFFF00"/>
                </a:solidFill>
                <a:latin typeface="Times New Roman" pitchFamily="18" charset="0"/>
                <a:cs typeface="Times New Roman" pitchFamily="18" charset="0"/>
              </a:rPr>
              <a:t>наше время в Татьянин день также отмечают День студенчества. По древним приметам и поверьям, солнечный восход в Татьянин день олицетворял раннюю весну и скорый прилет птиц, а снегопад обещал дождливое лето. Каковы приметы на Татьянин день, какие традиции на Татьянин день нужно соблюдать, чем же Татьянин день отличается от других праздников и как праздновали Татьянин день на </a:t>
            </a:r>
            <a:r>
              <a:rPr lang="ru-RU" sz="2800" b="1" i="1" dirty="0" smtClean="0">
                <a:solidFill>
                  <a:srgbClr val="FFFF00"/>
                </a:solidFill>
                <a:latin typeface="Times New Roman" pitchFamily="18" charset="0"/>
                <a:cs typeface="Times New Roman" pitchFamily="18" charset="0"/>
              </a:rPr>
              <a:t>Руси</a:t>
            </a:r>
            <a:r>
              <a:rPr lang="ru-RU" sz="2800" b="1" i="1" dirty="0">
                <a:solidFill>
                  <a:srgbClr val="FFFF00"/>
                </a:solidFill>
                <a:latin typeface="Times New Roman" pitchFamily="18" charset="0"/>
                <a:cs typeface="Times New Roman" pitchFamily="18" charset="0"/>
              </a:rPr>
              <a:t>.</a:t>
            </a:r>
            <a:endParaRPr lang="ru-RU" sz="2800" b="1" i="1" dirty="0">
              <a:solidFill>
                <a:srgbClr val="FFFF00"/>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yslide.ru/documents_2/f3c0b0bec40a30bcbfcce464fc2d848b/img0.jpg"/>
          <p:cNvPicPr>
            <a:picLocks noChangeAspect="1" noChangeArrowheads="1"/>
          </p:cNvPicPr>
          <p:nvPr/>
        </p:nvPicPr>
        <p:blipFill>
          <a:blip r:embed="rId2" cstate="print"/>
          <a:srcRect/>
          <a:stretch>
            <a:fillRect/>
          </a:stretch>
        </p:blipFill>
        <p:spPr bwMode="auto">
          <a:xfrm>
            <a:off x="-59500" y="-1"/>
            <a:ext cx="9203500" cy="6902625"/>
          </a:xfrm>
          <a:prstGeom prst="rect">
            <a:avLst/>
          </a:prstGeom>
          <a:solidFill>
            <a:srgbClr val="CC00CC"/>
          </a:solidFill>
        </p:spPr>
      </p:pic>
      <p:sp>
        <p:nvSpPr>
          <p:cNvPr id="3" name="Прямоугольник 2"/>
          <p:cNvSpPr/>
          <p:nvPr/>
        </p:nvSpPr>
        <p:spPr>
          <a:xfrm>
            <a:off x="683568" y="2609528"/>
            <a:ext cx="7776864" cy="4293096"/>
          </a:xfrm>
          <a:prstGeom prst="rect">
            <a:avLst/>
          </a:prstGeom>
          <a:solidFill>
            <a:srgbClr val="B80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rot="21227071">
            <a:off x="550359" y="738471"/>
            <a:ext cx="8027278" cy="5078313"/>
          </a:xfrm>
          <a:prstGeom prst="rect">
            <a:avLst/>
          </a:prstGeom>
        </p:spPr>
        <p:txBody>
          <a:bodyPr wrap="square">
            <a:spAutoFit/>
          </a:bodyPr>
          <a:lstStyle/>
          <a:p>
            <a:pPr algn="ctr"/>
            <a:r>
              <a:rPr lang="ru-RU" sz="6600" b="1" i="1" dirty="0">
                <a:solidFill>
                  <a:srgbClr val="FFFF00"/>
                </a:solidFill>
                <a:latin typeface="Times New Roman" pitchFamily="18" charset="0"/>
                <a:cs typeface="Times New Roman" pitchFamily="18" charset="0"/>
              </a:rPr>
              <a:t>25 января </a:t>
            </a:r>
            <a:r>
              <a:rPr lang="ru-RU" sz="6600" b="1" i="1" dirty="0" smtClean="0">
                <a:solidFill>
                  <a:srgbClr val="FFFF00"/>
                </a:solidFill>
                <a:latin typeface="Times New Roman" pitchFamily="18" charset="0"/>
                <a:cs typeface="Times New Roman" pitchFamily="18" charset="0"/>
              </a:rPr>
              <a:t>– </a:t>
            </a:r>
          </a:p>
          <a:p>
            <a:pPr algn="ctr"/>
            <a:r>
              <a:rPr lang="ru-RU" sz="7200" b="1" i="1" dirty="0" smtClean="0">
                <a:solidFill>
                  <a:srgbClr val="FFFF00"/>
                </a:solidFill>
                <a:latin typeface="Times New Roman" pitchFamily="18" charset="0"/>
                <a:cs typeface="Times New Roman" pitchFamily="18" charset="0"/>
              </a:rPr>
              <a:t>праздник</a:t>
            </a:r>
            <a:r>
              <a:rPr lang="ru-RU" sz="6600" b="1" i="1" dirty="0" smtClean="0">
                <a:solidFill>
                  <a:srgbClr val="FFFF00"/>
                </a:solidFill>
                <a:latin typeface="Times New Roman" pitchFamily="18" charset="0"/>
                <a:cs typeface="Times New Roman" pitchFamily="18" charset="0"/>
              </a:rPr>
              <a:t> </a:t>
            </a:r>
          </a:p>
          <a:p>
            <a:pPr algn="ctr"/>
            <a:r>
              <a:rPr lang="ru-RU" sz="6600" b="1" i="1" dirty="0" smtClean="0">
                <a:solidFill>
                  <a:srgbClr val="FFFF00"/>
                </a:solidFill>
                <a:latin typeface="Times New Roman" pitchFamily="18" charset="0"/>
                <a:cs typeface="Times New Roman" pitchFamily="18" charset="0"/>
              </a:rPr>
              <a:t>Татьянин </a:t>
            </a:r>
            <a:r>
              <a:rPr lang="ru-RU" sz="6600" b="1" i="1" dirty="0">
                <a:solidFill>
                  <a:srgbClr val="FFFF00"/>
                </a:solidFill>
                <a:latin typeface="Times New Roman" pitchFamily="18" charset="0"/>
                <a:cs typeface="Times New Roman" pitchFamily="18" charset="0"/>
              </a:rPr>
              <a:t>день: </a:t>
            </a:r>
            <a:endParaRPr lang="ru-RU" sz="6600" b="1" i="1" dirty="0" smtClean="0">
              <a:solidFill>
                <a:srgbClr val="FFFF00"/>
              </a:solidFill>
              <a:latin typeface="Times New Roman" pitchFamily="18" charset="0"/>
              <a:cs typeface="Times New Roman" pitchFamily="18" charset="0"/>
            </a:endParaRPr>
          </a:p>
          <a:p>
            <a:pPr algn="ctr"/>
            <a:r>
              <a:rPr lang="ru-RU" sz="6000" b="1" i="1" dirty="0" smtClean="0">
                <a:solidFill>
                  <a:srgbClr val="FFFF00"/>
                </a:solidFill>
                <a:latin typeface="Times New Roman" pitchFamily="18" charset="0"/>
                <a:cs typeface="Times New Roman" pitchFamily="18" charset="0"/>
              </a:rPr>
              <a:t>Приметы </a:t>
            </a:r>
            <a:r>
              <a:rPr lang="ru-RU" sz="6000" b="1" i="1" dirty="0">
                <a:solidFill>
                  <a:srgbClr val="FFFF00"/>
                </a:solidFill>
                <a:latin typeface="Times New Roman" pitchFamily="18" charset="0"/>
                <a:cs typeface="Times New Roman" pitchFamily="18" charset="0"/>
              </a:rPr>
              <a:t>и традиции на Татьянин день</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yslide.ru/documents_2/f3c0b0bec40a30bcbfcce464fc2d848b/img0.jpg"/>
          <p:cNvPicPr>
            <a:picLocks noChangeAspect="1" noChangeArrowheads="1"/>
          </p:cNvPicPr>
          <p:nvPr/>
        </p:nvPicPr>
        <p:blipFill>
          <a:blip r:embed="rId2" cstate="print"/>
          <a:srcRect/>
          <a:stretch>
            <a:fillRect/>
          </a:stretch>
        </p:blipFill>
        <p:spPr bwMode="auto">
          <a:xfrm>
            <a:off x="-59500" y="-1"/>
            <a:ext cx="9203500" cy="6902625"/>
          </a:xfrm>
          <a:prstGeom prst="rect">
            <a:avLst/>
          </a:prstGeom>
          <a:solidFill>
            <a:srgbClr val="CC00CC"/>
          </a:solidFill>
        </p:spPr>
      </p:pic>
      <p:sp>
        <p:nvSpPr>
          <p:cNvPr id="3" name="Прямоугольник 2"/>
          <p:cNvSpPr/>
          <p:nvPr/>
        </p:nvSpPr>
        <p:spPr>
          <a:xfrm>
            <a:off x="683568" y="2564904"/>
            <a:ext cx="7776864" cy="4293096"/>
          </a:xfrm>
          <a:prstGeom prst="rect">
            <a:avLst/>
          </a:prstGeom>
          <a:solidFill>
            <a:srgbClr val="B80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3275856" y="332656"/>
            <a:ext cx="5184576" cy="6370975"/>
          </a:xfrm>
          <a:prstGeom prst="rect">
            <a:avLst/>
          </a:prstGeom>
        </p:spPr>
        <p:txBody>
          <a:bodyPr wrap="square">
            <a:spAutoFit/>
          </a:bodyPr>
          <a:lstStyle/>
          <a:p>
            <a:r>
              <a:rPr lang="ru-RU" sz="2400" b="1" i="1" dirty="0" smtClean="0">
                <a:solidFill>
                  <a:srgbClr val="FFFF00"/>
                </a:solidFill>
                <a:latin typeface="Times New Roman" pitchFamily="18" charset="0"/>
                <a:cs typeface="Times New Roman" pitchFamily="18" charset="0"/>
              </a:rPr>
              <a:t>   Каждый </a:t>
            </a:r>
            <a:r>
              <a:rPr lang="ru-RU" sz="2400" b="1" i="1" dirty="0">
                <a:solidFill>
                  <a:srgbClr val="FFFF00"/>
                </a:solidFill>
                <a:latin typeface="Times New Roman" pitchFamily="18" charset="0"/>
                <a:cs typeface="Times New Roman" pitchFamily="18" charset="0"/>
              </a:rPr>
              <a:t>год 25 января Церковь почитает святую мученицу </a:t>
            </a:r>
            <a:r>
              <a:rPr lang="ru-RU" sz="2400" b="1" i="1" dirty="0" err="1">
                <a:solidFill>
                  <a:srgbClr val="FFFF00"/>
                </a:solidFill>
                <a:latin typeface="Times New Roman" pitchFamily="18" charset="0"/>
                <a:cs typeface="Times New Roman" pitchFamily="18" charset="0"/>
              </a:rPr>
              <a:t>Татиану</a:t>
            </a:r>
            <a:r>
              <a:rPr lang="ru-RU" sz="2400" b="1" i="1" dirty="0">
                <a:solidFill>
                  <a:srgbClr val="FFFF00"/>
                </a:solidFill>
                <a:latin typeface="Times New Roman" pitchFamily="18" charset="0"/>
                <a:cs typeface="Times New Roman" pitchFamily="18" charset="0"/>
              </a:rPr>
              <a:t> Римскую – раннехристианскую мученицу, подвергшуюся пыткам за веру при императоре Александре в 3 веке. </a:t>
            </a:r>
            <a:endParaRPr lang="ru-RU" sz="2400" b="1" i="1" dirty="0" smtClean="0">
              <a:solidFill>
                <a:srgbClr val="FFFF00"/>
              </a:solidFill>
              <a:latin typeface="Times New Roman" pitchFamily="18" charset="0"/>
              <a:cs typeface="Times New Roman" pitchFamily="18" charset="0"/>
            </a:endParaRPr>
          </a:p>
          <a:p>
            <a:r>
              <a:rPr lang="ru-RU" sz="2400" b="1" i="1" dirty="0">
                <a:solidFill>
                  <a:srgbClr val="FFFF00"/>
                </a:solidFill>
                <a:latin typeface="Times New Roman" pitchFamily="18" charset="0"/>
                <a:cs typeface="Times New Roman" pitchFamily="18" charset="0"/>
              </a:rPr>
              <a:t> </a:t>
            </a:r>
            <a:r>
              <a:rPr lang="ru-RU" sz="2400" b="1" i="1" dirty="0" smtClean="0">
                <a:solidFill>
                  <a:srgbClr val="FFFF00"/>
                </a:solidFill>
                <a:latin typeface="Times New Roman" pitchFamily="18" charset="0"/>
                <a:cs typeface="Times New Roman" pitchFamily="18" charset="0"/>
              </a:rPr>
              <a:t>  </a:t>
            </a:r>
            <a:r>
              <a:rPr lang="ru-RU" sz="2400" b="1" i="1" dirty="0" smtClean="0">
                <a:solidFill>
                  <a:srgbClr val="FFFF00"/>
                </a:solidFill>
                <a:latin typeface="Times New Roman" pitchFamily="18" charset="0"/>
                <a:cs typeface="Times New Roman" pitchFamily="18" charset="0"/>
              </a:rPr>
              <a:t>В </a:t>
            </a:r>
            <a:r>
              <a:rPr lang="ru-RU" sz="2400" b="1" i="1" dirty="0">
                <a:solidFill>
                  <a:srgbClr val="FFFF00"/>
                </a:solidFill>
                <a:latin typeface="Times New Roman" pitchFamily="18" charset="0"/>
                <a:cs typeface="Times New Roman" pitchFamily="18" charset="0"/>
              </a:rPr>
              <a:t>народе 25 января отмечают праздник Татьянин день. В </a:t>
            </a:r>
            <a:r>
              <a:rPr lang="ru-RU" sz="2400" b="1" i="1" dirty="0" smtClean="0">
                <a:solidFill>
                  <a:srgbClr val="FFFF00"/>
                </a:solidFill>
                <a:latin typeface="Times New Roman" pitchFamily="18" charset="0"/>
                <a:cs typeface="Times New Roman" pitchFamily="18" charset="0"/>
              </a:rPr>
              <a:t>2022 </a:t>
            </a:r>
            <a:r>
              <a:rPr lang="ru-RU" sz="2400" b="1" i="1" dirty="0">
                <a:solidFill>
                  <a:srgbClr val="FFFF00"/>
                </a:solidFill>
                <a:latin typeface="Times New Roman" pitchFamily="18" charset="0"/>
                <a:cs typeface="Times New Roman" pitchFamily="18" charset="0"/>
              </a:rPr>
              <a:t>году праздник выпадает на </a:t>
            </a:r>
            <a:r>
              <a:rPr lang="ru-RU" sz="2400" b="1" i="1" dirty="0" smtClean="0">
                <a:solidFill>
                  <a:srgbClr val="FFFF00"/>
                </a:solidFill>
                <a:latin typeface="Times New Roman" pitchFamily="18" charset="0"/>
                <a:cs typeface="Times New Roman" pitchFamily="18" charset="0"/>
              </a:rPr>
              <a:t>вторник</a:t>
            </a:r>
            <a:r>
              <a:rPr lang="ru-RU" sz="2400" b="1" i="1" dirty="0" smtClean="0">
                <a:solidFill>
                  <a:srgbClr val="FFFF00"/>
                </a:solidFill>
                <a:latin typeface="Times New Roman" pitchFamily="18" charset="0"/>
                <a:cs typeface="Times New Roman" pitchFamily="18" charset="0"/>
              </a:rPr>
              <a:t>. </a:t>
            </a:r>
            <a:r>
              <a:rPr lang="ru-RU" sz="2400" b="1" i="1" dirty="0">
                <a:solidFill>
                  <a:srgbClr val="FFFF00"/>
                </a:solidFill>
                <a:latin typeface="Times New Roman" pitchFamily="18" charset="0"/>
                <a:cs typeface="Times New Roman" pitchFamily="18" charset="0"/>
              </a:rPr>
              <a:t>Особо стараются праздновать Татьянин день студенты, недаром ходит поговорка, что в День Татьяны все студенты пьяны. В этот день принято ставить свечи за успехи в учёбе, мученице Татьяне (</a:t>
            </a:r>
            <a:r>
              <a:rPr lang="ru-RU" sz="2400" b="1" i="1" dirty="0" err="1">
                <a:solidFill>
                  <a:srgbClr val="FFFF00"/>
                </a:solidFill>
                <a:latin typeface="Times New Roman" pitchFamily="18" charset="0"/>
                <a:cs typeface="Times New Roman" pitchFamily="18" charset="0"/>
              </a:rPr>
              <a:t>Татиане</a:t>
            </a:r>
            <a:r>
              <a:rPr lang="ru-RU" sz="2400" b="1" i="1" dirty="0">
                <a:solidFill>
                  <a:srgbClr val="FFFF00"/>
                </a:solidFill>
                <a:latin typeface="Times New Roman" pitchFamily="18" charset="0"/>
                <a:cs typeface="Times New Roman" pitchFamily="18" charset="0"/>
              </a:rPr>
              <a:t>) молятся в трудном учении и просвещении. </a:t>
            </a:r>
          </a:p>
        </p:txBody>
      </p:sp>
      <p:pic>
        <p:nvPicPr>
          <p:cNvPr id="37890" name="Picture 2" descr="http://www.nexplorer.ru/load/Image/0114/sv_T.jpg"/>
          <p:cNvPicPr>
            <a:picLocks noChangeAspect="1" noChangeArrowheads="1"/>
          </p:cNvPicPr>
          <p:nvPr/>
        </p:nvPicPr>
        <p:blipFill>
          <a:blip r:embed="rId3" cstate="print"/>
          <a:srcRect/>
          <a:stretch>
            <a:fillRect/>
          </a:stretch>
        </p:blipFill>
        <p:spPr bwMode="auto">
          <a:xfrm>
            <a:off x="593304" y="2060848"/>
            <a:ext cx="2555776" cy="330954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yslide.ru/documents_2/f3c0b0bec40a30bcbfcce464fc2d848b/img0.jpg"/>
          <p:cNvPicPr>
            <a:picLocks noChangeAspect="1" noChangeArrowheads="1"/>
          </p:cNvPicPr>
          <p:nvPr/>
        </p:nvPicPr>
        <p:blipFill>
          <a:blip r:embed="rId2" cstate="print"/>
          <a:srcRect/>
          <a:stretch>
            <a:fillRect/>
          </a:stretch>
        </p:blipFill>
        <p:spPr bwMode="auto">
          <a:xfrm>
            <a:off x="-59500" y="-1"/>
            <a:ext cx="9203500" cy="6902625"/>
          </a:xfrm>
          <a:prstGeom prst="rect">
            <a:avLst/>
          </a:prstGeom>
          <a:solidFill>
            <a:srgbClr val="CC00CC"/>
          </a:solidFill>
        </p:spPr>
      </p:pic>
      <p:sp>
        <p:nvSpPr>
          <p:cNvPr id="3" name="Прямоугольник 2"/>
          <p:cNvSpPr/>
          <p:nvPr/>
        </p:nvSpPr>
        <p:spPr>
          <a:xfrm>
            <a:off x="683568" y="2564904"/>
            <a:ext cx="7776864" cy="4293096"/>
          </a:xfrm>
          <a:prstGeom prst="rect">
            <a:avLst/>
          </a:prstGeom>
          <a:solidFill>
            <a:srgbClr val="B80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83568" y="1412776"/>
            <a:ext cx="7776864" cy="5170646"/>
          </a:xfrm>
          <a:prstGeom prst="rect">
            <a:avLst/>
          </a:prstGeom>
        </p:spPr>
        <p:txBody>
          <a:bodyPr wrap="square">
            <a:spAutoFit/>
          </a:bodyPr>
          <a:lstStyle/>
          <a:p>
            <a:r>
              <a:rPr lang="ru-RU" sz="2200" b="1" i="1" dirty="0">
                <a:solidFill>
                  <a:srgbClr val="FFFF00"/>
                </a:solidFill>
                <a:latin typeface="Times New Roman" pitchFamily="18" charset="0"/>
                <a:cs typeface="Times New Roman" pitchFamily="18" charset="0"/>
              </a:rPr>
              <a:t>Покровительницей студентов святая Татьяна стала по той причине, что именно в день ее памяти 12(25) января еще в 1755 году императрица Елизавета подписала Указ об открытии в Москве первого российского университета. Проект разрабатывал Ломоносов. В 1791 г. на Пасху была открыта церковь </a:t>
            </a:r>
            <a:r>
              <a:rPr lang="ru-RU" sz="2200" b="1" i="1" dirty="0" err="1">
                <a:solidFill>
                  <a:srgbClr val="FFFF00"/>
                </a:solidFill>
                <a:latin typeface="Times New Roman" pitchFamily="18" charset="0"/>
                <a:cs typeface="Times New Roman" pitchFamily="18" charset="0"/>
              </a:rPr>
              <a:t>Татианы</a:t>
            </a:r>
            <a:r>
              <a:rPr lang="ru-RU" sz="2200" b="1" i="1" dirty="0">
                <a:solidFill>
                  <a:srgbClr val="FFFF00"/>
                </a:solidFill>
                <a:latin typeface="Times New Roman" pitchFamily="18" charset="0"/>
                <a:cs typeface="Times New Roman" pitchFamily="18" charset="0"/>
              </a:rPr>
              <a:t> Мученицы. Убранства для нее прислала сама Екатерина. Прихожанами этой церкви в разные годы были Фонвизин, Грибоедов, Тургенев, Тимирязев, Пирогов, Ключевский, братья Аксаковы, Соловьев и др. Затем последовал Указ Николая I, где он распорядился праздновать не день открытия университета, а подписание акта о его учреждении. Так, волей монарха, появился студенческий праздник – Татьянин день, а со временем народная молва приписала этой святой покровительство студентам. </a:t>
            </a:r>
          </a:p>
        </p:txBody>
      </p:sp>
      <p:sp>
        <p:nvSpPr>
          <p:cNvPr id="5" name="Прямоугольник 4"/>
          <p:cNvSpPr/>
          <p:nvPr/>
        </p:nvSpPr>
        <p:spPr>
          <a:xfrm rot="10586371" flipV="1">
            <a:off x="656070" y="-71589"/>
            <a:ext cx="7640475" cy="1569660"/>
          </a:xfrm>
          <a:prstGeom prst="rect">
            <a:avLst/>
          </a:prstGeom>
        </p:spPr>
        <p:txBody>
          <a:bodyPr wrap="square">
            <a:spAutoFit/>
          </a:bodyPr>
          <a:lstStyle/>
          <a:p>
            <a:r>
              <a:rPr lang="ru-RU" sz="4800" b="1" dirty="0" smtClean="0">
                <a:solidFill>
                  <a:srgbClr val="FFFF00"/>
                </a:solidFill>
                <a:latin typeface="Monotype Corsiva" pitchFamily="66" charset="0"/>
              </a:rPr>
              <a:t>Татьянин день – </a:t>
            </a:r>
          </a:p>
          <a:p>
            <a:r>
              <a:rPr lang="ru-RU" sz="4800" b="1" dirty="0">
                <a:solidFill>
                  <a:srgbClr val="FFFF00"/>
                </a:solidFill>
                <a:latin typeface="Monotype Corsiva" pitchFamily="66" charset="0"/>
              </a:rPr>
              <a:t> </a:t>
            </a:r>
            <a:r>
              <a:rPr lang="ru-RU" sz="4800" b="1" dirty="0" smtClean="0">
                <a:solidFill>
                  <a:srgbClr val="FFFF00"/>
                </a:solidFill>
                <a:latin typeface="Monotype Corsiva" pitchFamily="66" charset="0"/>
              </a:rPr>
              <a:t>                      день студента</a:t>
            </a:r>
            <a:endParaRPr lang="ru-RU" sz="4800" b="1" dirty="0">
              <a:solidFill>
                <a:srgbClr val="FFFF00"/>
              </a:solidFill>
              <a:latin typeface="Monotype Corsiva"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yslide.ru/documents_2/f3c0b0bec40a30bcbfcce464fc2d848b/img0.jpg"/>
          <p:cNvPicPr>
            <a:picLocks noChangeAspect="1" noChangeArrowheads="1"/>
          </p:cNvPicPr>
          <p:nvPr/>
        </p:nvPicPr>
        <p:blipFill>
          <a:blip r:embed="rId2" cstate="print"/>
          <a:srcRect/>
          <a:stretch>
            <a:fillRect/>
          </a:stretch>
        </p:blipFill>
        <p:spPr bwMode="auto">
          <a:xfrm>
            <a:off x="-59500" y="-1"/>
            <a:ext cx="9203500" cy="6902625"/>
          </a:xfrm>
          <a:prstGeom prst="rect">
            <a:avLst/>
          </a:prstGeom>
          <a:solidFill>
            <a:srgbClr val="CC00CC"/>
          </a:solidFill>
        </p:spPr>
      </p:pic>
      <p:sp>
        <p:nvSpPr>
          <p:cNvPr id="3" name="Прямоугольник 2"/>
          <p:cNvSpPr/>
          <p:nvPr/>
        </p:nvSpPr>
        <p:spPr>
          <a:xfrm>
            <a:off x="683568" y="2564904"/>
            <a:ext cx="7776864" cy="4293096"/>
          </a:xfrm>
          <a:prstGeom prst="rect">
            <a:avLst/>
          </a:prstGeom>
          <a:solidFill>
            <a:srgbClr val="B80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683568" y="188640"/>
            <a:ext cx="8136904" cy="6863417"/>
          </a:xfrm>
          <a:prstGeom prst="rect">
            <a:avLst/>
          </a:prstGeom>
        </p:spPr>
        <p:txBody>
          <a:bodyPr wrap="square">
            <a:spAutoFit/>
          </a:bodyPr>
          <a:lstStyle/>
          <a:p>
            <a:r>
              <a:rPr lang="ru-RU" sz="2000" i="1" dirty="0" smtClean="0">
                <a:solidFill>
                  <a:srgbClr val="FFFF00"/>
                </a:solidFill>
                <a:latin typeface="Times New Roman" pitchFamily="18" charset="0"/>
                <a:cs typeface="Times New Roman" pitchFamily="18" charset="0"/>
              </a:rPr>
              <a:t>   Татьянин </a:t>
            </a:r>
            <a:r>
              <a:rPr lang="ru-RU" sz="2000" i="1" dirty="0">
                <a:solidFill>
                  <a:srgbClr val="FFFF00"/>
                </a:solidFill>
                <a:latin typeface="Times New Roman" pitchFamily="18" charset="0"/>
                <a:cs typeface="Times New Roman" pitchFamily="18" charset="0"/>
              </a:rPr>
              <a:t>день - праздник студентов. Для всей студенческой братии это прекрасная возможность отвлечься от учебы и окунуться в веселье, радостные празднества и шалости. И за столько лет существования Татьяниного дня как праздника студентов </a:t>
            </a:r>
            <a:r>
              <a:rPr lang="ru-RU" sz="2000" i="1" dirty="0" err="1">
                <a:solidFill>
                  <a:srgbClr val="FFFF00"/>
                </a:solidFill>
                <a:latin typeface="Times New Roman" pitchFamily="18" charset="0"/>
                <a:cs typeface="Times New Roman" pitchFamily="18" charset="0"/>
              </a:rPr>
              <a:t>немогли</a:t>
            </a:r>
            <a:r>
              <a:rPr lang="ru-RU" sz="2000" i="1" dirty="0">
                <a:solidFill>
                  <a:srgbClr val="FFFF00"/>
                </a:solidFill>
                <a:latin typeface="Times New Roman" pitchFamily="18" charset="0"/>
                <a:cs typeface="Times New Roman" pitchFamily="18" charset="0"/>
              </a:rPr>
              <a:t> не появиться студенческие традиции и ритуалы на 25 января.</a:t>
            </a:r>
            <a:r>
              <a:rPr lang="ru-RU" sz="2000" i="1" dirty="0" smtClean="0">
                <a:solidFill>
                  <a:srgbClr val="FFFF00"/>
                </a:solidFill>
                <a:latin typeface="Times New Roman" pitchFamily="18" charset="0"/>
                <a:cs typeface="Times New Roman" pitchFamily="18" charset="0"/>
              </a:rPr>
              <a:t/>
            </a:r>
            <a:br>
              <a:rPr lang="ru-RU" sz="2000" i="1" dirty="0" smtClean="0">
                <a:solidFill>
                  <a:srgbClr val="FFFF00"/>
                </a:solidFill>
                <a:latin typeface="Times New Roman" pitchFamily="18" charset="0"/>
                <a:cs typeface="Times New Roman" pitchFamily="18" charset="0"/>
              </a:rPr>
            </a:br>
            <a:r>
              <a:rPr lang="ru-RU" sz="2000" i="1" dirty="0">
                <a:solidFill>
                  <a:srgbClr val="FFFF00"/>
                </a:solidFill>
                <a:latin typeface="Times New Roman" pitchFamily="18" charset="0"/>
                <a:cs typeface="Times New Roman" pitchFamily="18" charset="0"/>
              </a:rPr>
              <a:t>Пожалуй, самая известная студенческая традиция на Татьянин день - это призыв Шары. 25 января студенты выходят на балкон или выглядывают в окно, трясут своей зачеткой и зовут: Шара, приди! Считается, если в ответ кто-то крикнет - Уже в пути - то это хорошая примета на Татьянин день.</a:t>
            </a:r>
          </a:p>
          <a:p>
            <a:r>
              <a:rPr lang="ru-RU" sz="2000" i="1" dirty="0">
                <a:solidFill>
                  <a:srgbClr val="FFFF00"/>
                </a:solidFill>
                <a:latin typeface="Times New Roman" pitchFamily="18" charset="0"/>
                <a:cs typeface="Times New Roman" pitchFamily="18" charset="0"/>
              </a:rPr>
              <a:t>Еще одна интересная традиция на Татьянин день заключается в рисовании. Каждый студент знает, что 25 января в Татьянин день хорошая примета на будущее - на последней страничке зачетной книжки нарисовать маленький домик с трубой: чем </a:t>
            </a:r>
            <a:r>
              <a:rPr lang="ru-RU" sz="2000" i="1" dirty="0" err="1">
                <a:solidFill>
                  <a:srgbClr val="FFFF00"/>
                </a:solidFill>
                <a:latin typeface="Times New Roman" pitchFamily="18" charset="0"/>
                <a:cs typeface="Times New Roman" pitchFamily="18" charset="0"/>
              </a:rPr>
              <a:t>длиней</a:t>
            </a:r>
            <a:r>
              <a:rPr lang="ru-RU" sz="2000" i="1" dirty="0">
                <a:solidFill>
                  <a:srgbClr val="FFFF00"/>
                </a:solidFill>
                <a:latin typeface="Times New Roman" pitchFamily="18" charset="0"/>
                <a:cs typeface="Times New Roman" pitchFamily="18" charset="0"/>
              </a:rPr>
              <a:t> дым, тем легче будет учеба в этом году.</a:t>
            </a:r>
          </a:p>
          <a:p>
            <a:r>
              <a:rPr lang="ru-RU" sz="2000" i="1" dirty="0">
                <a:solidFill>
                  <a:srgbClr val="FFFF00"/>
                </a:solidFill>
                <a:latin typeface="Times New Roman" pitchFamily="18" charset="0"/>
                <a:cs typeface="Times New Roman" pitchFamily="18" charset="0"/>
              </a:rPr>
              <a:t>Еще одна примета на Татьянин день предполагает, что если студенту предстоит сдавать экзамен на следующий день после Дня студента, то нужно его идти сдавать после хорошей пьянки, тогда, если верить примете, экзамен будет сдан с легкостью. И ни в коем случае нельзя читать в Татьянин день конспекты, иначе по приметам экзамен будет проходить сложно.</a:t>
            </a:r>
          </a:p>
          <a:p>
            <a:r>
              <a:rPr lang="ru-RU" sz="2000" b="1" dirty="0" smtClean="0">
                <a:solidFill>
                  <a:schemeClr val="bg1"/>
                </a:solidFill>
                <a:latin typeface="Monotype Corsiva" pitchFamily="66" charset="0"/>
              </a:rPr>
              <a:t> </a:t>
            </a:r>
            <a:endParaRPr lang="ru-RU" sz="2000" b="1" dirty="0">
              <a:solidFill>
                <a:schemeClr val="bg1"/>
              </a:solidFill>
              <a:latin typeface="Monotype Corsiva" pitchFamily="66"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1361</Words>
  <Application>Microsoft Office PowerPoint</Application>
  <PresentationFormat>Экран (4:3)</PresentationFormat>
  <Paragraphs>82</Paragraphs>
  <Slides>23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Kanash</cp:lastModifiedBy>
  <cp:revision>19</cp:revision>
  <dcterms:created xsi:type="dcterms:W3CDTF">2020-01-15T12:57:03Z</dcterms:created>
  <dcterms:modified xsi:type="dcterms:W3CDTF">2022-01-24T14:02:28Z</dcterms:modified>
</cp:coreProperties>
</file>